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Lst>
  <p:notesMasterIdLst>
    <p:notesMasterId r:id="rId53"/>
  </p:notesMasterIdLst>
  <p:sldIdLst>
    <p:sldId id="1099" r:id="rId2"/>
    <p:sldId id="1369" r:id="rId3"/>
    <p:sldId id="1354" r:id="rId4"/>
    <p:sldId id="1374" r:id="rId5"/>
    <p:sldId id="1375" r:id="rId6"/>
    <p:sldId id="1156" r:id="rId7"/>
    <p:sldId id="1436" r:id="rId8"/>
    <p:sldId id="1437" r:id="rId9"/>
    <p:sldId id="1379" r:id="rId10"/>
    <p:sldId id="1393" r:id="rId11"/>
    <p:sldId id="1394" r:id="rId12"/>
    <p:sldId id="1395" r:id="rId13"/>
    <p:sldId id="1391" r:id="rId14"/>
    <p:sldId id="1386" r:id="rId15"/>
    <p:sldId id="1387" r:id="rId16"/>
    <p:sldId id="1388" r:id="rId17"/>
    <p:sldId id="1382" r:id="rId18"/>
    <p:sldId id="1398" r:id="rId19"/>
    <p:sldId id="1400" r:id="rId20"/>
    <p:sldId id="1442" r:id="rId21"/>
    <p:sldId id="1441" r:id="rId22"/>
    <p:sldId id="1401" r:id="rId23"/>
    <p:sldId id="1443" r:id="rId24"/>
    <p:sldId id="1397" r:id="rId25"/>
    <p:sldId id="1396" r:id="rId26"/>
    <p:sldId id="1399" r:id="rId27"/>
    <p:sldId id="1405" r:id="rId28"/>
    <p:sldId id="1402" r:id="rId29"/>
    <p:sldId id="1403" r:id="rId30"/>
    <p:sldId id="1409" r:id="rId31"/>
    <p:sldId id="1355" r:id="rId32"/>
    <p:sldId id="1445" r:id="rId33"/>
    <p:sldId id="1446" r:id="rId34"/>
    <p:sldId id="1447" r:id="rId35"/>
    <p:sldId id="1410" r:id="rId36"/>
    <p:sldId id="1429" r:id="rId37"/>
    <p:sldId id="1433" r:id="rId38"/>
    <p:sldId id="1448" r:id="rId39"/>
    <p:sldId id="1434" r:id="rId40"/>
    <p:sldId id="1435" r:id="rId41"/>
    <p:sldId id="1439" r:id="rId42"/>
    <p:sldId id="1423" r:id="rId43"/>
    <p:sldId id="1428" r:id="rId44"/>
    <p:sldId id="1420" r:id="rId45"/>
    <p:sldId id="1415" r:id="rId46"/>
    <p:sldId id="1422" r:id="rId47"/>
    <p:sldId id="1158" r:id="rId48"/>
    <p:sldId id="1414" r:id="rId49"/>
    <p:sldId id="1177" r:id="rId50"/>
    <p:sldId id="1444" r:id="rId51"/>
    <p:sldId id="1298" r:id="rId5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105" charset="0"/>
        <a:ea typeface="ＭＳ Ｐゴシック" pitchFamily="-105" charset="-128"/>
        <a:cs typeface="ＭＳ Ｐゴシック" pitchFamily="-105" charset="-128"/>
      </a:defRPr>
    </a:lvl1pPr>
    <a:lvl2pPr marL="457200" algn="l" rtl="0" eaLnBrk="0" fontAlgn="base" hangingPunct="0">
      <a:spcBef>
        <a:spcPct val="0"/>
      </a:spcBef>
      <a:spcAft>
        <a:spcPct val="0"/>
      </a:spcAft>
      <a:defRPr sz="2400" kern="1200">
        <a:solidFill>
          <a:schemeClr val="tx1"/>
        </a:solidFill>
        <a:latin typeface="Arial" pitchFamily="-105" charset="0"/>
        <a:ea typeface="ＭＳ Ｐゴシック" pitchFamily="-105" charset="-128"/>
        <a:cs typeface="ＭＳ Ｐゴシック" pitchFamily="-105" charset="-128"/>
      </a:defRPr>
    </a:lvl2pPr>
    <a:lvl3pPr marL="914400" algn="l" rtl="0" eaLnBrk="0" fontAlgn="base" hangingPunct="0">
      <a:spcBef>
        <a:spcPct val="0"/>
      </a:spcBef>
      <a:spcAft>
        <a:spcPct val="0"/>
      </a:spcAft>
      <a:defRPr sz="2400" kern="1200">
        <a:solidFill>
          <a:schemeClr val="tx1"/>
        </a:solidFill>
        <a:latin typeface="Arial" pitchFamily="-105" charset="0"/>
        <a:ea typeface="ＭＳ Ｐゴシック" pitchFamily="-105" charset="-128"/>
        <a:cs typeface="ＭＳ Ｐゴシック" pitchFamily="-105" charset="-128"/>
      </a:defRPr>
    </a:lvl3pPr>
    <a:lvl4pPr marL="1371600" algn="l" rtl="0" eaLnBrk="0" fontAlgn="base" hangingPunct="0">
      <a:spcBef>
        <a:spcPct val="0"/>
      </a:spcBef>
      <a:spcAft>
        <a:spcPct val="0"/>
      </a:spcAft>
      <a:defRPr sz="2400" kern="1200">
        <a:solidFill>
          <a:schemeClr val="tx1"/>
        </a:solidFill>
        <a:latin typeface="Arial" pitchFamily="-105" charset="0"/>
        <a:ea typeface="ＭＳ Ｐゴシック" pitchFamily="-105" charset="-128"/>
        <a:cs typeface="ＭＳ Ｐゴシック" pitchFamily="-105" charset="-128"/>
      </a:defRPr>
    </a:lvl4pPr>
    <a:lvl5pPr marL="1828800" algn="l" rtl="0" eaLnBrk="0" fontAlgn="base" hangingPunct="0">
      <a:spcBef>
        <a:spcPct val="0"/>
      </a:spcBef>
      <a:spcAft>
        <a:spcPct val="0"/>
      </a:spcAft>
      <a:defRPr sz="24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4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4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4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400" kern="1200">
        <a:solidFill>
          <a:schemeClr val="tx1"/>
        </a:solidFill>
        <a:latin typeface="Arial" pitchFamily="-105" charset="0"/>
        <a:ea typeface="ＭＳ Ｐゴシック" pitchFamily="-105" charset="-128"/>
        <a:cs typeface="ＭＳ Ｐゴシック" pitchFamily="-105"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FFF"/>
    <a:srgbClr val="5F8B18"/>
    <a:srgbClr val="64911B"/>
    <a:srgbClr val="68971D"/>
    <a:srgbClr val="6B9A1F"/>
    <a:srgbClr val="628C1E"/>
    <a:srgbClr val="689420"/>
    <a:srgbClr val="EB0818"/>
    <a:srgbClr val="9E0712"/>
    <a:srgbClr val="0C9E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4598" autoAdjust="0"/>
    <p:restoredTop sz="94660"/>
  </p:normalViewPr>
  <p:slideViewPr>
    <p:cSldViewPr>
      <p:cViewPr>
        <p:scale>
          <a:sx n="100" d="100"/>
          <a:sy n="100" d="100"/>
        </p:scale>
        <p:origin x="-888"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2432"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29" charset="0"/>
                <a:ea typeface="ＭＳ Ｐゴシック" pitchFamily="29" charset="-128"/>
                <a:cs typeface="ＭＳ Ｐゴシック" pitchFamily="29" charset="-128"/>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29" charset="0"/>
                <a:ea typeface="ＭＳ Ｐゴシック" pitchFamily="29" charset="-128"/>
                <a:cs typeface="ＭＳ Ｐゴシック" pitchFamily="29" charset="-128"/>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29" charset="0"/>
                <a:ea typeface="ＭＳ Ｐゴシック" pitchFamily="29" charset="-128"/>
                <a:cs typeface="ＭＳ Ｐゴシック" pitchFamily="29" charset="-128"/>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pitchFamily="29" charset="0"/>
                <a:ea typeface="ＭＳ Ｐゴシック" pitchFamily="29" charset="-128"/>
                <a:cs typeface="ＭＳ Ｐゴシック" pitchFamily="29" charset="-128"/>
              </a:defRPr>
            </a:lvl1pPr>
          </a:lstStyle>
          <a:p>
            <a:pPr>
              <a:defRPr/>
            </a:pPr>
            <a:fld id="{1568334D-D944-0140-88B9-9049CED26DBC}" type="slidenum">
              <a:rPr lang="en-US"/>
              <a:pPr>
                <a:defRPr/>
              </a:pPr>
              <a:t>‹#›</a:t>
            </a:fld>
            <a:endParaRPr lang="en-US"/>
          </a:p>
        </p:txBody>
      </p:sp>
    </p:spTree>
    <p:extLst>
      <p:ext uri="{BB962C8B-B14F-4D97-AF65-F5344CB8AC3E}">
        <p14:creationId xmlns:p14="http://schemas.microsoft.com/office/powerpoint/2010/main" val="26330788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29" charset="0"/>
        <a:ea typeface="ＭＳ Ｐゴシック" pitchFamily="29" charset="-128"/>
        <a:cs typeface="ＭＳ Ｐゴシック" pitchFamily="29" charset="-128"/>
      </a:defRPr>
    </a:lvl1pPr>
    <a:lvl2pPr marL="457200" algn="l" rtl="0" eaLnBrk="0" fontAlgn="base" hangingPunct="0">
      <a:spcBef>
        <a:spcPct val="30000"/>
      </a:spcBef>
      <a:spcAft>
        <a:spcPct val="0"/>
      </a:spcAft>
      <a:defRPr sz="1200" kern="1200">
        <a:solidFill>
          <a:schemeClr val="tx1"/>
        </a:solidFill>
        <a:latin typeface="Arial" pitchFamily="29" charset="0"/>
        <a:ea typeface="ＭＳ Ｐゴシック" pitchFamily="29" charset="-128"/>
        <a:cs typeface="+mn-cs"/>
      </a:defRPr>
    </a:lvl2pPr>
    <a:lvl3pPr marL="914400" algn="l" rtl="0" eaLnBrk="0" fontAlgn="base" hangingPunct="0">
      <a:spcBef>
        <a:spcPct val="30000"/>
      </a:spcBef>
      <a:spcAft>
        <a:spcPct val="0"/>
      </a:spcAft>
      <a:defRPr sz="1200" kern="1200">
        <a:solidFill>
          <a:schemeClr val="tx1"/>
        </a:solidFill>
        <a:latin typeface="Arial" pitchFamily="29" charset="0"/>
        <a:ea typeface="ＭＳ Ｐゴシック" pitchFamily="29" charset="-128"/>
        <a:cs typeface="+mn-cs"/>
      </a:defRPr>
    </a:lvl3pPr>
    <a:lvl4pPr marL="1371600" algn="l" rtl="0" eaLnBrk="0" fontAlgn="base" hangingPunct="0">
      <a:spcBef>
        <a:spcPct val="30000"/>
      </a:spcBef>
      <a:spcAft>
        <a:spcPct val="0"/>
      </a:spcAft>
      <a:defRPr sz="1200" kern="1200">
        <a:solidFill>
          <a:schemeClr val="tx1"/>
        </a:solidFill>
        <a:latin typeface="Arial" pitchFamily="29" charset="0"/>
        <a:ea typeface="ＭＳ Ｐゴシック" pitchFamily="29" charset="-128"/>
        <a:cs typeface="+mn-cs"/>
      </a:defRPr>
    </a:lvl4pPr>
    <a:lvl5pPr marL="1828800" algn="l" rtl="0" eaLnBrk="0" fontAlgn="base" hangingPunct="0">
      <a:spcBef>
        <a:spcPct val="30000"/>
      </a:spcBef>
      <a:spcAft>
        <a:spcPct val="0"/>
      </a:spcAft>
      <a:defRPr sz="1200" kern="1200">
        <a:solidFill>
          <a:schemeClr val="tx1"/>
        </a:solidFill>
        <a:latin typeface="Arial" pitchFamily="29" charset="0"/>
        <a:ea typeface="ＭＳ Ｐゴシック" pitchFamily="2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9986" name="Rectangle 2"/>
          <p:cNvSpPr>
            <a:spLocks noGrp="1" noChangeArrowheads="1"/>
          </p:cNvSpPr>
          <p:nvPr>
            <p:ph type="ctrTitle"/>
          </p:nvPr>
        </p:nvSpPr>
        <p:spPr>
          <a:xfrm>
            <a:off x="685800" y="2286000"/>
            <a:ext cx="7772400" cy="1143000"/>
          </a:xfrm>
        </p:spPr>
        <p:txBody>
          <a:bodyPr/>
          <a:lstStyle>
            <a:lvl1pPr algn="ctr">
              <a:defRPr/>
            </a:lvl1pPr>
          </a:lstStyle>
          <a:p>
            <a:r>
              <a:rPr lang="en-US"/>
              <a:t>Click to edit Master title style</a:t>
            </a:r>
          </a:p>
        </p:txBody>
      </p:sp>
      <p:sp>
        <p:nvSpPr>
          <p:cNvPr id="169987"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9"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D29F82-833D-4148-8E91-925FDD7F889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6069C6-EFB6-DB4F-B7DF-EE9C50DB2F3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1E5CA3-6EFE-C644-AD80-4F486AD386C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4D71E6-DC05-4442-8436-2C3AFEDAC5C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10C788-D96C-E54D-9DA8-36EC1406B36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206FFC7-420D-9646-BC72-8807549EDE7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F41F3B1-9731-EC4D-8C4F-DF2854C1443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E0C2D4A-C174-904A-A388-2B3FF3BF50B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D8AE7A2-9A55-B54E-90B4-55E49EE9527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0BBB02-3790-884D-A06B-60A51C2B653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7883DF-6795-FA4D-A448-50F7362763E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896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ＭＳ Ｐゴシック" pitchFamily="29" charset="-128"/>
                <a:cs typeface="ＭＳ Ｐゴシック" pitchFamily="29" charset="-128"/>
              </a:defRPr>
            </a:lvl1pPr>
          </a:lstStyle>
          <a:p>
            <a:pPr>
              <a:defRPr/>
            </a:pPr>
            <a:endParaRPr lang="en-US"/>
          </a:p>
        </p:txBody>
      </p:sp>
      <p:sp>
        <p:nvSpPr>
          <p:cNvPr id="16896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pitchFamily="29" charset="-128"/>
                <a:cs typeface="ＭＳ Ｐゴシック" pitchFamily="29" charset="-128"/>
              </a:defRPr>
            </a:lvl1pPr>
          </a:lstStyle>
          <a:p>
            <a:pPr>
              <a:defRPr/>
            </a:pPr>
            <a:endParaRPr lang="en-US"/>
          </a:p>
        </p:txBody>
      </p:sp>
      <p:sp>
        <p:nvSpPr>
          <p:cNvPr id="16896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ea typeface="ＭＳ Ｐゴシック" pitchFamily="29" charset="-128"/>
                <a:cs typeface="ＭＳ Ｐゴシック" pitchFamily="29" charset="-128"/>
              </a:defRPr>
            </a:lvl1pPr>
          </a:lstStyle>
          <a:p>
            <a:pPr>
              <a:defRPr/>
            </a:pPr>
            <a:fld id="{7782ABCE-AD71-FD49-8E06-DD34145B853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rebuchet MS" pitchFamily="29" charset="0"/>
          <a:ea typeface="ＭＳ Ｐゴシック" pitchFamily="29" charset="-128"/>
          <a:cs typeface="ＭＳ Ｐゴシック" pitchFamily="29" charset="-128"/>
        </a:defRPr>
      </a:lvl2pPr>
      <a:lvl3pPr algn="r" rtl="0" eaLnBrk="0" fontAlgn="base" hangingPunct="0">
        <a:spcBef>
          <a:spcPct val="0"/>
        </a:spcBef>
        <a:spcAft>
          <a:spcPct val="0"/>
        </a:spcAft>
        <a:defRPr sz="4400" i="1">
          <a:solidFill>
            <a:schemeClr val="tx2"/>
          </a:solidFill>
          <a:latin typeface="Trebuchet MS" pitchFamily="29" charset="0"/>
          <a:ea typeface="ＭＳ Ｐゴシック" pitchFamily="29" charset="-128"/>
          <a:cs typeface="ＭＳ Ｐゴシック" pitchFamily="29" charset="-128"/>
        </a:defRPr>
      </a:lvl3pPr>
      <a:lvl4pPr algn="r" rtl="0" eaLnBrk="0" fontAlgn="base" hangingPunct="0">
        <a:spcBef>
          <a:spcPct val="0"/>
        </a:spcBef>
        <a:spcAft>
          <a:spcPct val="0"/>
        </a:spcAft>
        <a:defRPr sz="4400" i="1">
          <a:solidFill>
            <a:schemeClr val="tx2"/>
          </a:solidFill>
          <a:latin typeface="Trebuchet MS" pitchFamily="29" charset="0"/>
          <a:ea typeface="ＭＳ Ｐゴシック" pitchFamily="29" charset="-128"/>
          <a:cs typeface="ＭＳ Ｐゴシック" pitchFamily="29" charset="-128"/>
        </a:defRPr>
      </a:lvl4pPr>
      <a:lvl5pPr algn="r" rtl="0" eaLnBrk="0" fontAlgn="base" hangingPunct="0">
        <a:spcBef>
          <a:spcPct val="0"/>
        </a:spcBef>
        <a:spcAft>
          <a:spcPct val="0"/>
        </a:spcAft>
        <a:defRPr sz="4400" i="1">
          <a:solidFill>
            <a:schemeClr val="tx2"/>
          </a:solidFill>
          <a:latin typeface="Trebuchet MS" pitchFamily="29" charset="0"/>
          <a:ea typeface="ＭＳ Ｐゴシック" pitchFamily="29" charset="-128"/>
          <a:cs typeface="ＭＳ Ｐゴシック" pitchFamily="29" charset="-128"/>
        </a:defRPr>
      </a:lvl5pPr>
      <a:lvl6pPr marL="457200" algn="r" rtl="0" fontAlgn="base">
        <a:spcBef>
          <a:spcPct val="0"/>
        </a:spcBef>
        <a:spcAft>
          <a:spcPct val="0"/>
        </a:spcAft>
        <a:defRPr sz="4400" i="1">
          <a:solidFill>
            <a:schemeClr val="tx2"/>
          </a:solidFill>
          <a:latin typeface="Trebuchet MS" pitchFamily="29" charset="0"/>
          <a:ea typeface="ＭＳ Ｐゴシック" pitchFamily="29" charset="-128"/>
          <a:cs typeface="ＭＳ Ｐゴシック" pitchFamily="29" charset="-128"/>
        </a:defRPr>
      </a:lvl6pPr>
      <a:lvl7pPr marL="914400" algn="r" rtl="0" fontAlgn="base">
        <a:spcBef>
          <a:spcPct val="0"/>
        </a:spcBef>
        <a:spcAft>
          <a:spcPct val="0"/>
        </a:spcAft>
        <a:defRPr sz="4400" i="1">
          <a:solidFill>
            <a:schemeClr val="tx2"/>
          </a:solidFill>
          <a:latin typeface="Trebuchet MS" pitchFamily="29" charset="0"/>
          <a:ea typeface="ＭＳ Ｐゴシック" pitchFamily="29" charset="-128"/>
          <a:cs typeface="ＭＳ Ｐゴシック" pitchFamily="29" charset="-128"/>
        </a:defRPr>
      </a:lvl7pPr>
      <a:lvl8pPr marL="1371600" algn="r" rtl="0" fontAlgn="base">
        <a:spcBef>
          <a:spcPct val="0"/>
        </a:spcBef>
        <a:spcAft>
          <a:spcPct val="0"/>
        </a:spcAft>
        <a:defRPr sz="4400" i="1">
          <a:solidFill>
            <a:schemeClr val="tx2"/>
          </a:solidFill>
          <a:latin typeface="Trebuchet MS" pitchFamily="29" charset="0"/>
          <a:ea typeface="ＭＳ Ｐゴシック" pitchFamily="29" charset="-128"/>
          <a:cs typeface="ＭＳ Ｐゴシック" pitchFamily="29" charset="-128"/>
        </a:defRPr>
      </a:lvl8pPr>
      <a:lvl9pPr marL="1828800" algn="r" rtl="0" fontAlgn="base">
        <a:spcBef>
          <a:spcPct val="0"/>
        </a:spcBef>
        <a:spcAft>
          <a:spcPct val="0"/>
        </a:spcAft>
        <a:defRPr sz="4400" i="1">
          <a:solidFill>
            <a:schemeClr val="tx2"/>
          </a:solidFill>
          <a:latin typeface="Trebuchet MS" pitchFamily="29" charset="0"/>
          <a:ea typeface="ＭＳ Ｐゴシック" pitchFamily="29" charset="-128"/>
          <a:cs typeface="ＭＳ Ｐゴシック" pitchFamily="29" charset="-128"/>
        </a:defRPr>
      </a:lvl9pPr>
    </p:titleStyle>
    <p:bodyStyle>
      <a:lvl1pPr marL="342900" indent="-342900" algn="l" rtl="0" eaLnBrk="0" fontAlgn="base" hangingPunct="0">
        <a:spcBef>
          <a:spcPct val="20000"/>
        </a:spcBef>
        <a:spcAft>
          <a:spcPct val="0"/>
        </a:spcAft>
        <a:buClr>
          <a:schemeClr val="accent2"/>
        </a:buClr>
        <a:buSzPct val="90000"/>
        <a:buFont typeface="Wingdings" pitchFamily="-105"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90000"/>
        <a:buFont typeface="Wingdings" pitchFamily="-105"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90000"/>
        <a:buFont typeface="Wingdings" pitchFamily="-105" charset="2"/>
        <a:buChar char=""/>
        <a:defRPr sz="2400">
          <a:solidFill>
            <a:schemeClr val="tx1"/>
          </a:solidFill>
          <a:latin typeface="+mn-lt"/>
          <a:ea typeface="+mn-ea"/>
        </a:defRPr>
      </a:lvl3pPr>
      <a:lvl4pPr marL="1600200" indent="-228600" algn="l" rtl="0" eaLnBrk="0" fontAlgn="base" hangingPunct="0">
        <a:spcBef>
          <a:spcPct val="20000"/>
        </a:spcBef>
        <a:spcAft>
          <a:spcPct val="0"/>
        </a:spcAft>
        <a:buSzPct val="90000"/>
        <a:buFont typeface="Wingdings" pitchFamily="-105"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SzPct val="90000"/>
        <a:buFont typeface="Wingdings" pitchFamily="-105" charset="2"/>
        <a:buChar char=""/>
        <a:defRPr sz="2000">
          <a:solidFill>
            <a:schemeClr val="tx1"/>
          </a:solidFill>
          <a:latin typeface="+mn-lt"/>
          <a:ea typeface="+mn-ea"/>
        </a:defRPr>
      </a:lvl5pPr>
      <a:lvl6pPr marL="2514600" indent="-228600" algn="l" rtl="0" fontAlgn="base">
        <a:spcBef>
          <a:spcPct val="20000"/>
        </a:spcBef>
        <a:spcAft>
          <a:spcPct val="0"/>
        </a:spcAft>
        <a:buClr>
          <a:schemeClr val="bg2"/>
        </a:buClr>
        <a:buSzPct val="90000"/>
        <a:buFont typeface="Wingdings" pitchFamily="29" charset="2"/>
        <a:buChar char=""/>
        <a:defRPr sz="2000">
          <a:solidFill>
            <a:schemeClr val="tx1"/>
          </a:solidFill>
          <a:latin typeface="+mn-lt"/>
          <a:ea typeface="+mn-ea"/>
        </a:defRPr>
      </a:lvl6pPr>
      <a:lvl7pPr marL="2971800" indent="-228600" algn="l" rtl="0" fontAlgn="base">
        <a:spcBef>
          <a:spcPct val="20000"/>
        </a:spcBef>
        <a:spcAft>
          <a:spcPct val="0"/>
        </a:spcAft>
        <a:buClr>
          <a:schemeClr val="bg2"/>
        </a:buClr>
        <a:buSzPct val="90000"/>
        <a:buFont typeface="Wingdings" pitchFamily="29" charset="2"/>
        <a:buChar char=""/>
        <a:defRPr sz="2000">
          <a:solidFill>
            <a:schemeClr val="tx1"/>
          </a:solidFill>
          <a:latin typeface="+mn-lt"/>
          <a:ea typeface="+mn-ea"/>
        </a:defRPr>
      </a:lvl7pPr>
      <a:lvl8pPr marL="3429000" indent="-228600" algn="l" rtl="0" fontAlgn="base">
        <a:spcBef>
          <a:spcPct val="20000"/>
        </a:spcBef>
        <a:spcAft>
          <a:spcPct val="0"/>
        </a:spcAft>
        <a:buClr>
          <a:schemeClr val="bg2"/>
        </a:buClr>
        <a:buSzPct val="90000"/>
        <a:buFont typeface="Wingdings" pitchFamily="29" charset="2"/>
        <a:buChar char=""/>
        <a:defRPr sz="2000">
          <a:solidFill>
            <a:schemeClr val="tx1"/>
          </a:solidFill>
          <a:latin typeface="+mn-lt"/>
          <a:ea typeface="+mn-ea"/>
        </a:defRPr>
      </a:lvl8pPr>
      <a:lvl9pPr marL="3886200" indent="-228600" algn="l" rtl="0" fontAlgn="base">
        <a:spcBef>
          <a:spcPct val="20000"/>
        </a:spcBef>
        <a:spcAft>
          <a:spcPct val="0"/>
        </a:spcAft>
        <a:buClr>
          <a:schemeClr val="bg2"/>
        </a:buClr>
        <a:buSzPct val="90000"/>
        <a:buFont typeface="Wingdings" pitchFamily="29" charset="2"/>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hyperlink" Target="http://www.drsrl.com/galaxy/index.html" TargetMode="External"/><Relationship Id="rId4" Type="http://schemas.openxmlformats.org/officeDocument/2006/relationships/hyperlink" Target="http://www.theatlantic.com/technology/archive/2012/07/heres-what-the-higgs-boson-sounds-like/259652/" TargetMode="External"/><Relationship Id="rId5" Type="http://schemas.openxmlformats.org/officeDocument/2006/relationships/hyperlink" Target="http://www.youtube.com/watch?v=3PJxUPvz9Oo" TargetMode="External"/><Relationship Id="rId6" Type="http://schemas.openxmlformats.org/officeDocument/2006/relationships/hyperlink" Target="http://www.youtube.com/watch?v=C7HL5wYqAbU" TargetMode="External"/><Relationship Id="rId7" Type="http://schemas.openxmlformats.org/officeDocument/2006/relationships/hyperlink" Target="http://www.sonification.com.au/markets/%23Gaussian_Returns" TargetMode="External"/><Relationship Id="rId1" Type="http://schemas.openxmlformats.org/officeDocument/2006/relationships/slideLayout" Target="../slideLayouts/slideLayout2.xml"/><Relationship Id="rId2" Type="http://schemas.openxmlformats.org/officeDocument/2006/relationships/hyperlink" Target="http://www.mat.ucsb.edu/res_proj7.php"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1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ikigraph.gatech.edu/"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 Id="rId3" Type="http://schemas.openxmlformats.org/officeDocument/2006/relationships/image" Target="../media/image2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 Id="rId3" Type="http://schemas.openxmlformats.org/officeDocument/2006/relationships/image" Target="../media/image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hyperlink" Target="http://www.bbc.com/news/magazine-2597571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blip>
          <a:srcRect/>
          <a:stretch>
            <a:fillRect/>
          </a:stretch>
        </a:blipFill>
        <a:effectLst/>
      </p:bgPr>
    </p:bg>
    <p:spTree>
      <p:nvGrpSpPr>
        <p:cNvPr id="1" name=""/>
        <p:cNvGrpSpPr/>
        <p:nvPr/>
      </p:nvGrpSpPr>
      <p:grpSpPr>
        <a:xfrm>
          <a:off x="0" y="0"/>
          <a:ext cx="0" cy="0"/>
          <a:chOff x="0" y="0"/>
          <a:chExt cx="0" cy="0"/>
        </a:xfrm>
      </p:grpSpPr>
      <p:sp>
        <p:nvSpPr>
          <p:cNvPr id="9" name="Rectangle 2"/>
          <p:cNvSpPr>
            <a:spLocks noGrp="1" noChangeArrowheads="1"/>
          </p:cNvSpPr>
          <p:nvPr>
            <p:ph type="ctrTitle"/>
          </p:nvPr>
        </p:nvSpPr>
        <p:spPr>
          <a:xfrm>
            <a:off x="228600" y="0"/>
            <a:ext cx="8686800" cy="2209800"/>
          </a:xfrm>
        </p:spPr>
        <p:txBody>
          <a:bodyPr/>
          <a:lstStyle/>
          <a:p>
            <a:pPr eaLnBrk="1" hangingPunct="1"/>
            <a:r>
              <a:rPr lang="en-US" sz="4000" dirty="0" smtClean="0"/>
              <a:t>Can one hear the shape of</a:t>
            </a:r>
            <a:br>
              <a:rPr lang="en-US" sz="4000" dirty="0" smtClean="0"/>
            </a:br>
            <a:r>
              <a:rPr lang="en-US" sz="7200" dirty="0" smtClean="0">
                <a:solidFill>
                  <a:srgbClr val="689420"/>
                </a:solidFill>
              </a:rPr>
              <a:t>Information?</a:t>
            </a:r>
            <a:endParaRPr lang="en-US" sz="4000" dirty="0" smtClean="0">
              <a:solidFill>
                <a:srgbClr val="689420"/>
              </a:solidFill>
            </a:endParaRPr>
          </a:p>
        </p:txBody>
      </p:sp>
      <p:sp>
        <p:nvSpPr>
          <p:cNvPr id="10" name="Text Box 4"/>
          <p:cNvSpPr txBox="1">
            <a:spLocks noChangeArrowheads="1"/>
          </p:cNvSpPr>
          <p:nvPr/>
        </p:nvSpPr>
        <p:spPr bwMode="auto">
          <a:xfrm>
            <a:off x="152400" y="6507162"/>
            <a:ext cx="6248400" cy="274638"/>
          </a:xfrm>
          <a:prstGeom prst="rect">
            <a:avLst/>
          </a:prstGeom>
          <a:noFill/>
          <a:ln w="9525">
            <a:noFill/>
            <a:miter lim="800000"/>
            <a:headEnd/>
            <a:tailEnd/>
          </a:ln>
        </p:spPr>
        <p:txBody>
          <a:bodyPr>
            <a:prstTxWarp prst="textNoShape">
              <a:avLst/>
            </a:prstTxWarp>
            <a:spAutoFit/>
          </a:bodyPr>
          <a:lstStyle/>
          <a:p>
            <a:r>
              <a:rPr lang="en-US" sz="1200" dirty="0"/>
              <a:t>Copyright </a:t>
            </a:r>
            <a:r>
              <a:rPr lang="en-US" sz="1200" dirty="0" smtClean="0"/>
              <a:t>2014, 2015 </a:t>
            </a:r>
            <a:r>
              <a:rPr lang="en-US" sz="1200" dirty="0"/>
              <a:t>by Evans M. Harrell II.</a:t>
            </a:r>
          </a:p>
        </p:txBody>
      </p:sp>
      <p:sp>
        <p:nvSpPr>
          <p:cNvPr id="11" name="Rectangle 3"/>
          <p:cNvSpPr>
            <a:spLocks noGrp="1" noChangeArrowheads="1"/>
          </p:cNvSpPr>
          <p:nvPr>
            <p:ph type="subTitle" idx="1"/>
          </p:nvPr>
        </p:nvSpPr>
        <p:spPr>
          <a:xfrm>
            <a:off x="1676400" y="3436938"/>
            <a:ext cx="5791200" cy="1371600"/>
          </a:xfrm>
        </p:spPr>
        <p:txBody>
          <a:bodyPr/>
          <a:lstStyle/>
          <a:p>
            <a:pPr eaLnBrk="1" hangingPunct="1">
              <a:buFont typeface="Wingdings" charset="2"/>
              <a:buNone/>
            </a:pPr>
            <a:r>
              <a:rPr lang="en-US" sz="2400" b="1" dirty="0"/>
              <a:t>Evans Harrell</a:t>
            </a:r>
          </a:p>
          <a:p>
            <a:pPr eaLnBrk="1" hangingPunct="1">
              <a:buFont typeface="Wingdings" charset="2"/>
              <a:buNone/>
            </a:pPr>
            <a:r>
              <a:rPr lang="en-US" sz="2400" b="1" dirty="0">
                <a:solidFill>
                  <a:srgbClr val="BB9400"/>
                </a:solidFill>
              </a:rPr>
              <a:t>G</a:t>
            </a:r>
            <a:r>
              <a:rPr lang="en-US" sz="2400" b="1" dirty="0"/>
              <a:t>eorgia </a:t>
            </a:r>
            <a:r>
              <a:rPr lang="en-US" sz="2400" b="1" dirty="0" smtClean="0">
                <a:solidFill>
                  <a:srgbClr val="BB9400"/>
                </a:solidFill>
              </a:rPr>
              <a:t>T</a:t>
            </a:r>
            <a:r>
              <a:rPr lang="en-US" sz="2400" b="1" dirty="0" smtClean="0"/>
              <a:t>ech</a:t>
            </a:r>
          </a:p>
          <a:p>
            <a:pPr eaLnBrk="1" hangingPunct="1">
              <a:buFont typeface="Wingdings" charset="2"/>
              <a:buNone/>
            </a:pPr>
            <a:r>
              <a:rPr lang="en-US" sz="1800" b="1" dirty="0" err="1" smtClean="0"/>
              <a:t>www.math.gatech.edu</a:t>
            </a:r>
            <a:r>
              <a:rPr lang="en-US" sz="1800" b="1" dirty="0" err="1"/>
              <a:t>/~harrell</a:t>
            </a:r>
            <a:endParaRPr lang="en-US" b="1" dirty="0"/>
          </a:p>
        </p:txBody>
      </p:sp>
      <p:sp>
        <p:nvSpPr>
          <p:cNvPr id="12" name="Text Box 9"/>
          <p:cNvSpPr txBox="1">
            <a:spLocks noChangeArrowheads="1"/>
          </p:cNvSpPr>
          <p:nvPr/>
        </p:nvSpPr>
        <p:spPr bwMode="auto">
          <a:xfrm>
            <a:off x="3517458" y="5867400"/>
            <a:ext cx="1938451" cy="400110"/>
          </a:xfrm>
          <a:prstGeom prst="rect">
            <a:avLst/>
          </a:prstGeom>
          <a:noFill/>
          <a:ln w="9525">
            <a:noFill/>
            <a:miter lim="800000"/>
            <a:headEnd/>
            <a:tailEnd/>
          </a:ln>
        </p:spPr>
        <p:txBody>
          <a:bodyPr wrap="none">
            <a:prstTxWarp prst="textNoShape">
              <a:avLst/>
            </a:prstTxWarp>
            <a:spAutoFit/>
          </a:bodyPr>
          <a:lstStyle/>
          <a:p>
            <a:pPr algn="ctr"/>
            <a:r>
              <a:rPr lang="en-US" sz="2000" dirty="0" smtClean="0"/>
              <a:t>  </a:t>
            </a:r>
            <a:r>
              <a:rPr lang="en-US" sz="2000" dirty="0" smtClean="0"/>
              <a:t>October</a:t>
            </a:r>
            <a:r>
              <a:rPr lang="en-US" sz="2000" dirty="0" smtClean="0"/>
              <a:t>, </a:t>
            </a:r>
            <a:r>
              <a:rPr lang="en-US" sz="2000" dirty="0" smtClean="0"/>
              <a:t>2015</a:t>
            </a:r>
            <a:endParaRPr lang="en-US" sz="2000" dirty="0"/>
          </a:p>
        </p:txBody>
      </p:sp>
      <p:pic>
        <p:nvPicPr>
          <p:cNvPr id="13" name="Picture 6" descr="Logo.gif"/>
          <p:cNvPicPr>
            <a:picLocks noChangeAspect="1"/>
          </p:cNvPicPr>
          <p:nvPr/>
        </p:nvPicPr>
        <p:blipFill>
          <a:blip r:embed="rId3"/>
          <a:srcRect/>
          <a:stretch>
            <a:fillRect/>
          </a:stretch>
        </p:blipFill>
        <p:spPr bwMode="auto">
          <a:xfrm>
            <a:off x="8375650" y="6159500"/>
            <a:ext cx="768350" cy="6985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rgbClr val="0C9E1F"/>
                </a:solidFill>
              </a:rPr>
              <a:t>A recent trend in “data mining”</a:t>
            </a:r>
            <a:endParaRPr lang="en-US" sz="3600" b="1" dirty="0">
              <a:solidFill>
                <a:srgbClr val="0C9E1F"/>
              </a:solidFill>
            </a:endParaRPr>
          </a:p>
        </p:txBody>
      </p:sp>
      <p:sp>
        <p:nvSpPr>
          <p:cNvPr id="3" name="Content Placeholder 2"/>
          <p:cNvSpPr>
            <a:spLocks noGrp="1"/>
          </p:cNvSpPr>
          <p:nvPr>
            <p:ph idx="1"/>
          </p:nvPr>
        </p:nvSpPr>
        <p:spPr/>
        <p:txBody>
          <a:bodyPr/>
          <a:lstStyle/>
          <a:p>
            <a:r>
              <a:rPr lang="en-US" i="1" dirty="0" smtClean="0">
                <a:solidFill>
                  <a:srgbClr val="0C9E1F"/>
                </a:solidFill>
              </a:rPr>
              <a:t>Anyway, it is easy, because the graph of any function can equally well be interpreted visually on Cartesian axes or as a sound wave.</a:t>
            </a:r>
            <a:endParaRPr lang="en-US" i="1" dirty="0">
              <a:solidFill>
                <a:srgbClr val="0C9E1F"/>
              </a:solidFill>
            </a:endParaRPr>
          </a:p>
        </p:txBody>
      </p:sp>
    </p:spTree>
    <p:extLst>
      <p:ext uri="{BB962C8B-B14F-4D97-AF65-F5344CB8AC3E}">
        <p14:creationId xmlns:p14="http://schemas.microsoft.com/office/powerpoint/2010/main" val="251717418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rgbClr val="0C9E1F"/>
                </a:solidFill>
              </a:rPr>
              <a:t>A recent trend in “data mining”</a:t>
            </a:r>
            <a:endParaRPr lang="en-US" sz="3600" b="1" dirty="0">
              <a:solidFill>
                <a:srgbClr val="0C9E1F"/>
              </a:solidFill>
            </a:endParaRPr>
          </a:p>
        </p:txBody>
      </p:sp>
      <p:sp>
        <p:nvSpPr>
          <p:cNvPr id="3" name="Content Placeholder 2"/>
          <p:cNvSpPr>
            <a:spLocks noGrp="1"/>
          </p:cNvSpPr>
          <p:nvPr>
            <p:ph idx="1"/>
          </p:nvPr>
        </p:nvSpPr>
        <p:spPr/>
        <p:txBody>
          <a:bodyPr/>
          <a:lstStyle/>
          <a:p>
            <a:r>
              <a:rPr lang="en-US" i="1" dirty="0" smtClean="0">
                <a:solidFill>
                  <a:srgbClr val="0C9E1F"/>
                </a:solidFill>
              </a:rPr>
              <a:t>Anyway, it is easy, because the graph of any function can equally well be interpreted visually on Cartesian axes or as a sound wave.</a:t>
            </a:r>
          </a:p>
          <a:p>
            <a:r>
              <a:rPr lang="en-US" i="1" dirty="0" smtClean="0">
                <a:solidFill>
                  <a:srgbClr val="0C9E1F"/>
                </a:solidFill>
              </a:rPr>
              <a:t>In </a:t>
            </a:r>
            <a:r>
              <a:rPr lang="en-US" i="1" dirty="0" err="1" smtClean="0">
                <a:solidFill>
                  <a:srgbClr val="0C9E1F"/>
                </a:solidFill>
              </a:rPr>
              <a:t>Mathematica</a:t>
            </a:r>
            <a:r>
              <a:rPr lang="en-US" i="1" dirty="0" smtClean="0">
                <a:solidFill>
                  <a:srgbClr val="0C9E1F"/>
                </a:solidFill>
              </a:rPr>
              <a:t>, there are two parallel commands:</a:t>
            </a:r>
          </a:p>
        </p:txBody>
      </p:sp>
    </p:spTree>
    <p:extLst>
      <p:ext uri="{BB962C8B-B14F-4D97-AF65-F5344CB8AC3E}">
        <p14:creationId xmlns:p14="http://schemas.microsoft.com/office/powerpoint/2010/main" val="22029214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4-11-02 at 1.15.1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28817"/>
          </a:xfrm>
          <a:prstGeom prst="rect">
            <a:avLst/>
          </a:prstGeom>
        </p:spPr>
      </p:pic>
    </p:spTree>
    <p:extLst>
      <p:ext uri="{BB962C8B-B14F-4D97-AF65-F5344CB8AC3E}">
        <p14:creationId xmlns:p14="http://schemas.microsoft.com/office/powerpoint/2010/main" val="410711223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304800"/>
            <a:ext cx="7772400" cy="1143000"/>
          </a:xfrm>
        </p:spPr>
        <p:txBody>
          <a:bodyPr/>
          <a:lstStyle/>
          <a:p>
            <a:r>
              <a:rPr lang="en-US" sz="3600" b="1" dirty="0" smtClean="0">
                <a:solidFill>
                  <a:srgbClr val="0C9E1F"/>
                </a:solidFill>
              </a:rPr>
              <a:t>Examples of </a:t>
            </a:r>
            <a:r>
              <a:rPr lang="en-US" sz="3600" b="1" dirty="0" err="1" smtClean="0">
                <a:solidFill>
                  <a:srgbClr val="0C9E1F"/>
                </a:solidFill>
              </a:rPr>
              <a:t>sonification</a:t>
            </a:r>
            <a:endParaRPr lang="en-US" sz="3600" b="1" dirty="0">
              <a:solidFill>
                <a:srgbClr val="0C9E1F"/>
              </a:solidFill>
            </a:endParaRPr>
          </a:p>
        </p:txBody>
      </p:sp>
      <p:sp>
        <p:nvSpPr>
          <p:cNvPr id="7" name="Content Placeholder 2"/>
          <p:cNvSpPr>
            <a:spLocks noGrp="1"/>
          </p:cNvSpPr>
          <p:nvPr>
            <p:ph idx="1"/>
          </p:nvPr>
        </p:nvSpPr>
        <p:spPr>
          <a:xfrm>
            <a:off x="533400" y="1676400"/>
            <a:ext cx="7772400" cy="4114800"/>
          </a:xfrm>
        </p:spPr>
        <p:txBody>
          <a:bodyPr/>
          <a:lstStyle/>
          <a:p>
            <a:r>
              <a:rPr lang="en-US" dirty="0">
                <a:hlinkClick r:id="rId2"/>
              </a:rPr>
              <a:t>Cosmic microwave </a:t>
            </a:r>
            <a:r>
              <a:rPr lang="en-US" dirty="0" smtClean="0">
                <a:hlinkClick r:id="rId2"/>
              </a:rPr>
              <a:t>background</a:t>
            </a:r>
            <a:endParaRPr lang="en-US" dirty="0" smtClean="0"/>
          </a:p>
          <a:p>
            <a:r>
              <a:rPr lang="en-US" dirty="0">
                <a:hlinkClick r:id="rId3"/>
              </a:rPr>
              <a:t>Galaxy spectra</a:t>
            </a:r>
            <a:endParaRPr lang="en-US" dirty="0"/>
          </a:p>
          <a:p>
            <a:r>
              <a:rPr lang="en-US" dirty="0">
                <a:hlinkClick r:id="rId4"/>
              </a:rPr>
              <a:t>Higgs </a:t>
            </a:r>
            <a:r>
              <a:rPr lang="en-US" dirty="0" smtClean="0">
                <a:hlinkClick r:id="rId4"/>
              </a:rPr>
              <a:t>boson</a:t>
            </a:r>
            <a:endParaRPr lang="en-US" dirty="0" smtClean="0"/>
          </a:p>
          <a:p>
            <a:r>
              <a:rPr lang="en-US" dirty="0">
                <a:hlinkClick r:id="rId5"/>
              </a:rPr>
              <a:t>Tohoku </a:t>
            </a:r>
            <a:r>
              <a:rPr lang="en-US" dirty="0" smtClean="0">
                <a:hlinkClick r:id="rId5"/>
              </a:rPr>
              <a:t>earthquake</a:t>
            </a:r>
            <a:endParaRPr lang="en-US" dirty="0" smtClean="0"/>
          </a:p>
          <a:p>
            <a:pPr lvl="1"/>
            <a:r>
              <a:rPr lang="en-US" dirty="0" smtClean="0"/>
              <a:t>(compare </a:t>
            </a:r>
            <a:r>
              <a:rPr lang="en-US" dirty="0" err="1" smtClean="0"/>
              <a:t>to:</a:t>
            </a:r>
            <a:r>
              <a:rPr lang="en-US" dirty="0" err="1" smtClean="0">
                <a:hlinkClick r:id="rId6"/>
              </a:rPr>
              <a:t>Japanese</a:t>
            </a:r>
            <a:r>
              <a:rPr lang="en-US" dirty="0" smtClean="0">
                <a:hlinkClick r:id="rId6"/>
              </a:rPr>
              <a:t> drumming</a:t>
            </a:r>
            <a:r>
              <a:rPr lang="en-US" dirty="0" smtClean="0"/>
              <a:t>)</a:t>
            </a:r>
          </a:p>
          <a:p>
            <a:r>
              <a:rPr lang="en-US" dirty="0" smtClean="0">
                <a:hlinkClick r:id="rId7"/>
              </a:rPr>
              <a:t>Financial market data </a:t>
            </a:r>
            <a:r>
              <a:rPr lang="en-US" dirty="0" smtClean="0"/>
              <a:t>(more randomness)</a:t>
            </a:r>
          </a:p>
          <a:p>
            <a:pPr>
              <a:buNone/>
            </a:pPr>
            <a:endParaRPr lang="en-US" dirty="0" smtClean="0"/>
          </a:p>
        </p:txBody>
      </p:sp>
    </p:spTree>
    <p:extLst>
      <p:ext uri="{BB962C8B-B14F-4D97-AF65-F5344CB8AC3E}">
        <p14:creationId xmlns:p14="http://schemas.microsoft.com/office/powerpoint/2010/main" val="231800338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85800" y="609600"/>
            <a:ext cx="7772400" cy="1143000"/>
          </a:xfrm>
        </p:spPr>
        <p:txBody>
          <a:bodyPr/>
          <a:lstStyle/>
          <a:p>
            <a:r>
              <a:rPr lang="en-US" sz="3600" b="1" dirty="0" smtClean="0">
                <a:solidFill>
                  <a:srgbClr val="0C9E1F"/>
                </a:solidFill>
              </a:rPr>
              <a:t>A recent trend in “data mining”</a:t>
            </a:r>
            <a:endParaRPr lang="en-US" sz="3600" b="1" dirty="0">
              <a:solidFill>
                <a:srgbClr val="0C9E1F"/>
              </a:solidFill>
            </a:endParaRPr>
          </a:p>
        </p:txBody>
      </p:sp>
      <p:sp>
        <p:nvSpPr>
          <p:cNvPr id="7" name="Content Placeholder 2"/>
          <p:cNvSpPr>
            <a:spLocks noGrp="1"/>
          </p:cNvSpPr>
          <p:nvPr>
            <p:ph idx="1"/>
          </p:nvPr>
        </p:nvSpPr>
        <p:spPr>
          <a:xfrm>
            <a:off x="685800" y="1981200"/>
            <a:ext cx="7772400" cy="4114800"/>
          </a:xfrm>
        </p:spPr>
        <p:txBody>
          <a:bodyPr/>
          <a:lstStyle/>
          <a:p>
            <a:r>
              <a:rPr lang="en-US" i="1" dirty="0" smtClean="0">
                <a:solidFill>
                  <a:srgbClr val="0C9E1F"/>
                </a:solidFill>
              </a:rPr>
              <a:t>Turn it into music and listen.</a:t>
            </a:r>
          </a:p>
          <a:p>
            <a:pPr lvl="3"/>
            <a:r>
              <a:rPr lang="en-US" i="1" dirty="0"/>
              <a:t>First Life - Translating Scientific Data Into Music, a collaboration of Steve Everett, Professor of Music at Emory and Martha Grover, Chemical &amp; </a:t>
            </a:r>
            <a:r>
              <a:rPr lang="en-US" i="1" dirty="0" err="1"/>
              <a:t>Biomolecular</a:t>
            </a:r>
            <a:r>
              <a:rPr lang="en-US" i="1" dirty="0"/>
              <a:t> Engineering at Georgia Tech.  (Sept. 2013, at the Atlanta Botanical Garden.)</a:t>
            </a:r>
          </a:p>
          <a:p>
            <a:pPr lvl="3"/>
            <a:r>
              <a:rPr lang="en-US" i="1" dirty="0"/>
              <a:t>Molecular music.  (March, 2014, Atlanta Science Festival.</a:t>
            </a:r>
            <a:r>
              <a:rPr lang="en-US" i="1" dirty="0" smtClean="0"/>
              <a:t>)  Similar events possible in March, 2015.</a:t>
            </a:r>
            <a:endParaRPr lang="en-US" i="1" dirty="0"/>
          </a:p>
          <a:p>
            <a:pPr lvl="3"/>
            <a:r>
              <a:rPr lang="en-US" i="1" dirty="0"/>
              <a:t>European Science Café Atlanta</a:t>
            </a:r>
          </a:p>
          <a:p>
            <a:pPr lvl="1"/>
            <a:endParaRPr lang="en-US" i="1" dirty="0">
              <a:solidFill>
                <a:srgbClr val="0C9E1F"/>
              </a:solidFill>
            </a:endParaRPr>
          </a:p>
        </p:txBody>
      </p:sp>
    </p:spTree>
    <p:extLst>
      <p:ext uri="{BB962C8B-B14F-4D97-AF65-F5344CB8AC3E}">
        <p14:creationId xmlns:p14="http://schemas.microsoft.com/office/powerpoint/2010/main" val="387315265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85800" y="609600"/>
            <a:ext cx="7772400" cy="1143000"/>
          </a:xfrm>
        </p:spPr>
        <p:txBody>
          <a:bodyPr/>
          <a:lstStyle/>
          <a:p>
            <a:r>
              <a:rPr lang="en-US" sz="3600" b="1" dirty="0" smtClean="0">
                <a:solidFill>
                  <a:srgbClr val="0C9E1F"/>
                </a:solidFill>
              </a:rPr>
              <a:t>A recent trend in “data mining”</a:t>
            </a:r>
            <a:endParaRPr lang="en-US" sz="3600" b="1" dirty="0">
              <a:solidFill>
                <a:srgbClr val="0C9E1F"/>
              </a:solidFill>
            </a:endParaRPr>
          </a:p>
        </p:txBody>
      </p:sp>
      <p:pic>
        <p:nvPicPr>
          <p:cNvPr id="7" name="Picture 6" descr="Screen shot 2014-05-16 at 9.10.29 PM.png"/>
          <p:cNvPicPr>
            <a:picLocks noChangeAspect="1"/>
          </p:cNvPicPr>
          <p:nvPr/>
        </p:nvPicPr>
        <p:blipFill>
          <a:blip r:embed="rId2"/>
          <a:stretch>
            <a:fillRect/>
          </a:stretch>
        </p:blipFill>
        <p:spPr>
          <a:xfrm>
            <a:off x="1752600" y="1600200"/>
            <a:ext cx="5702300" cy="4953000"/>
          </a:xfrm>
          <a:prstGeom prst="rect">
            <a:avLst/>
          </a:prstGeom>
        </p:spPr>
      </p:pic>
    </p:spTree>
    <p:extLst>
      <p:ext uri="{BB962C8B-B14F-4D97-AF65-F5344CB8AC3E}">
        <p14:creationId xmlns:p14="http://schemas.microsoft.com/office/powerpoint/2010/main" val="156668590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10-27 at 0.10.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99" y="-152400"/>
            <a:ext cx="9172703" cy="7010400"/>
          </a:xfrm>
          <a:prstGeom prst="rect">
            <a:avLst/>
          </a:prstGeom>
        </p:spPr>
      </p:pic>
    </p:spTree>
    <p:extLst>
      <p:ext uri="{BB962C8B-B14F-4D97-AF65-F5344CB8AC3E}">
        <p14:creationId xmlns:p14="http://schemas.microsoft.com/office/powerpoint/2010/main" val="135346025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How are sounds produced?</a:t>
            </a:r>
            <a:endParaRPr lang="en-US" sz="4000" dirty="0"/>
          </a:p>
        </p:txBody>
      </p:sp>
      <p:sp>
        <p:nvSpPr>
          <p:cNvPr id="3" name="Content Placeholder 2"/>
          <p:cNvSpPr>
            <a:spLocks noGrp="1"/>
          </p:cNvSpPr>
          <p:nvPr>
            <p:ph idx="1"/>
          </p:nvPr>
        </p:nvSpPr>
        <p:spPr/>
        <p:txBody>
          <a:bodyPr/>
          <a:lstStyle/>
          <a:p>
            <a:r>
              <a:rPr lang="en-US" i="1" dirty="0" smtClean="0"/>
              <a:t>Until now we have touched on how to take a sound apart into its frequencies.</a:t>
            </a:r>
          </a:p>
          <a:p>
            <a:r>
              <a:rPr lang="en-US" i="1" dirty="0" smtClean="0"/>
              <a:t>Another question is: How can we put a sound together?  </a:t>
            </a:r>
            <a:r>
              <a:rPr lang="en-US" i="1" dirty="0"/>
              <a:t>W</a:t>
            </a:r>
            <a:r>
              <a:rPr lang="en-US" i="1" dirty="0" smtClean="0"/>
              <a:t>hat kinds of sounds does an object make?</a:t>
            </a:r>
            <a:endParaRPr lang="en-US" i="1" dirty="0"/>
          </a:p>
        </p:txBody>
      </p:sp>
    </p:spTree>
    <p:extLst>
      <p:ext uri="{BB962C8B-B14F-4D97-AF65-F5344CB8AC3E}">
        <p14:creationId xmlns:p14="http://schemas.microsoft.com/office/powerpoint/2010/main" val="189794633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Shapes of musical instruments</a:t>
            </a:r>
            <a:endParaRPr lang="en-US" sz="4000" dirty="0"/>
          </a:p>
        </p:txBody>
      </p:sp>
      <p:pic>
        <p:nvPicPr>
          <p:cNvPr id="4" name="Picture 3" descr="flute.jpe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85921" y="4172857"/>
            <a:ext cx="3543300" cy="2286000"/>
          </a:xfrm>
          <a:prstGeom prst="rect">
            <a:avLst/>
          </a:prstGeom>
        </p:spPr>
      </p:pic>
      <p:pic>
        <p:nvPicPr>
          <p:cNvPr id="5" name="Picture 4" descr="89DFHL__48625_zoom.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4465082"/>
            <a:ext cx="4114800" cy="3002518"/>
          </a:xfrm>
          <a:prstGeom prst="rect">
            <a:avLst/>
          </a:prstGeom>
        </p:spPr>
      </p:pic>
      <p:sp>
        <p:nvSpPr>
          <p:cNvPr id="8" name="Content Placeholder 2"/>
          <p:cNvSpPr txBox="1">
            <a:spLocks/>
          </p:cNvSpPr>
          <p:nvPr/>
        </p:nvSpPr>
        <p:spPr bwMode="auto">
          <a:xfrm>
            <a:off x="838200" y="17526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90000"/>
              <a:buFont typeface="Wingdings" pitchFamily="-105"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90000"/>
              <a:buFont typeface="Wingdings" pitchFamily="-105"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90000"/>
              <a:buFont typeface="Wingdings" pitchFamily="-105" charset="2"/>
              <a:buChar char=""/>
              <a:defRPr sz="2400">
                <a:solidFill>
                  <a:schemeClr val="tx1"/>
                </a:solidFill>
                <a:latin typeface="+mn-lt"/>
                <a:ea typeface="+mn-ea"/>
              </a:defRPr>
            </a:lvl3pPr>
            <a:lvl4pPr marL="1600200" indent="-228600" algn="l" rtl="0" eaLnBrk="0" fontAlgn="base" hangingPunct="0">
              <a:spcBef>
                <a:spcPct val="20000"/>
              </a:spcBef>
              <a:spcAft>
                <a:spcPct val="0"/>
              </a:spcAft>
              <a:buSzPct val="90000"/>
              <a:buFont typeface="Wingdings" pitchFamily="-105"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SzPct val="90000"/>
              <a:buFont typeface="Wingdings" pitchFamily="-105" charset="2"/>
              <a:buChar char=""/>
              <a:defRPr sz="2000">
                <a:solidFill>
                  <a:schemeClr val="tx1"/>
                </a:solidFill>
                <a:latin typeface="+mn-lt"/>
                <a:ea typeface="+mn-ea"/>
              </a:defRPr>
            </a:lvl5pPr>
            <a:lvl6pPr marL="2514600" indent="-228600" algn="l" rtl="0" fontAlgn="base">
              <a:spcBef>
                <a:spcPct val="20000"/>
              </a:spcBef>
              <a:spcAft>
                <a:spcPct val="0"/>
              </a:spcAft>
              <a:buClr>
                <a:schemeClr val="bg2"/>
              </a:buClr>
              <a:buSzPct val="90000"/>
              <a:buFont typeface="Wingdings" pitchFamily="29" charset="2"/>
              <a:buChar char=""/>
              <a:defRPr sz="2000">
                <a:solidFill>
                  <a:schemeClr val="tx1"/>
                </a:solidFill>
                <a:latin typeface="+mn-lt"/>
                <a:ea typeface="+mn-ea"/>
              </a:defRPr>
            </a:lvl6pPr>
            <a:lvl7pPr marL="2971800" indent="-228600" algn="l" rtl="0" fontAlgn="base">
              <a:spcBef>
                <a:spcPct val="20000"/>
              </a:spcBef>
              <a:spcAft>
                <a:spcPct val="0"/>
              </a:spcAft>
              <a:buClr>
                <a:schemeClr val="bg2"/>
              </a:buClr>
              <a:buSzPct val="90000"/>
              <a:buFont typeface="Wingdings" pitchFamily="29" charset="2"/>
              <a:buChar char=""/>
              <a:defRPr sz="2000">
                <a:solidFill>
                  <a:schemeClr val="tx1"/>
                </a:solidFill>
                <a:latin typeface="+mn-lt"/>
                <a:ea typeface="+mn-ea"/>
              </a:defRPr>
            </a:lvl7pPr>
            <a:lvl8pPr marL="3429000" indent="-228600" algn="l" rtl="0" fontAlgn="base">
              <a:spcBef>
                <a:spcPct val="20000"/>
              </a:spcBef>
              <a:spcAft>
                <a:spcPct val="0"/>
              </a:spcAft>
              <a:buClr>
                <a:schemeClr val="bg2"/>
              </a:buClr>
              <a:buSzPct val="90000"/>
              <a:buFont typeface="Wingdings" pitchFamily="29" charset="2"/>
              <a:buChar char=""/>
              <a:defRPr sz="2000">
                <a:solidFill>
                  <a:schemeClr val="tx1"/>
                </a:solidFill>
                <a:latin typeface="+mn-lt"/>
                <a:ea typeface="+mn-ea"/>
              </a:defRPr>
            </a:lvl8pPr>
            <a:lvl9pPr marL="3886200" indent="-228600" algn="l" rtl="0" fontAlgn="base">
              <a:spcBef>
                <a:spcPct val="20000"/>
              </a:spcBef>
              <a:spcAft>
                <a:spcPct val="0"/>
              </a:spcAft>
              <a:buClr>
                <a:schemeClr val="bg2"/>
              </a:buClr>
              <a:buSzPct val="90000"/>
              <a:buFont typeface="Wingdings" pitchFamily="29" charset="2"/>
              <a:buChar char=""/>
              <a:defRPr sz="2000">
                <a:solidFill>
                  <a:schemeClr val="tx1"/>
                </a:solidFill>
                <a:latin typeface="+mn-lt"/>
                <a:ea typeface="+mn-ea"/>
              </a:defRPr>
            </a:lvl9pPr>
          </a:lstStyle>
          <a:p>
            <a:r>
              <a:rPr lang="en-US" dirty="0" smtClean="0"/>
              <a:t>Instruments that produce sustained sound (i.e., not percussion) are almost all roughly one-dimensional in some way. Either they use strings or they have one dimension that is much more extended than the others.  Why?</a:t>
            </a:r>
            <a:endParaRPr lang="en-US" dirty="0"/>
          </a:p>
        </p:txBody>
      </p:sp>
    </p:spTree>
    <p:extLst>
      <p:ext uri="{BB962C8B-B14F-4D97-AF65-F5344CB8AC3E}">
        <p14:creationId xmlns:p14="http://schemas.microsoft.com/office/powerpoint/2010/main" val="45006902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How are sounds produced?</a:t>
            </a:r>
            <a:endParaRPr lang="en-US" sz="4000" dirty="0"/>
          </a:p>
        </p:txBody>
      </p:sp>
      <p:sp>
        <p:nvSpPr>
          <p:cNvPr id="3" name="Content Placeholder 2"/>
          <p:cNvSpPr>
            <a:spLocks noGrp="1"/>
          </p:cNvSpPr>
          <p:nvPr>
            <p:ph idx="1"/>
          </p:nvPr>
        </p:nvSpPr>
        <p:spPr/>
        <p:txBody>
          <a:bodyPr/>
          <a:lstStyle/>
          <a:p>
            <a:r>
              <a:rPr lang="en-US" i="1" dirty="0" smtClean="0"/>
              <a:t>When an object vibrates, it satisfies the </a:t>
            </a:r>
            <a:r>
              <a:rPr lang="en-US" i="1" dirty="0"/>
              <a:t>wave equation</a:t>
            </a:r>
          </a:p>
          <a:p>
            <a:pPr marL="0" indent="0">
              <a:buNone/>
            </a:pPr>
            <a:r>
              <a:rPr lang="en-US" i="1" dirty="0"/>
              <a:t>	</a:t>
            </a:r>
            <a:r>
              <a:rPr lang="en-US" i="1" dirty="0" err="1"/>
              <a:t>u</a:t>
            </a:r>
            <a:r>
              <a:rPr lang="en-US" i="1" baseline="-25000" dirty="0" err="1"/>
              <a:t>tt</a:t>
            </a:r>
            <a:r>
              <a:rPr lang="en-US" i="1" dirty="0"/>
              <a:t> = c</a:t>
            </a:r>
            <a:r>
              <a:rPr lang="en-US" i="1" baseline="30000" dirty="0"/>
              <a:t>2</a:t>
            </a:r>
            <a:r>
              <a:rPr lang="en-US" i="1" dirty="0"/>
              <a:t> </a:t>
            </a:r>
            <a:r>
              <a:rPr lang="en-US" i="1" dirty="0" err="1"/>
              <a:t>u</a:t>
            </a:r>
            <a:r>
              <a:rPr lang="en-US" i="1" baseline="-25000" dirty="0" err="1"/>
              <a:t>xx</a:t>
            </a:r>
            <a:endParaRPr lang="en-US" i="1" dirty="0"/>
          </a:p>
          <a:p>
            <a:pPr marL="0" indent="0">
              <a:buNone/>
            </a:pPr>
            <a:r>
              <a:rPr lang="en-US" i="1" dirty="0"/>
              <a:t>   along with any “boundary conditions.</a:t>
            </a:r>
            <a:r>
              <a:rPr lang="en-US" i="1" dirty="0" smtClean="0"/>
              <a:t>”</a:t>
            </a:r>
          </a:p>
        </p:txBody>
      </p:sp>
    </p:spTree>
    <p:extLst>
      <p:ext uri="{BB962C8B-B14F-4D97-AF65-F5344CB8AC3E}">
        <p14:creationId xmlns:p14="http://schemas.microsoft.com/office/powerpoint/2010/main" val="396203368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1225690"/>
            <a:ext cx="9144000" cy="5632310"/>
          </a:xfrm>
          <a:prstGeom prst="rect">
            <a:avLst/>
          </a:prstGeom>
        </p:spPr>
        <p:txBody>
          <a:bodyPr wrap="square">
            <a:spAutoFit/>
          </a:bodyPr>
          <a:lstStyle/>
          <a:p>
            <a:r>
              <a:rPr lang="en-US" dirty="0"/>
              <a:t>What is the mathematics behind the ear's ability to pick information out of a sound signal?  What sort of information do we pick out when we listen to music?  </a:t>
            </a:r>
          </a:p>
          <a:p>
            <a:endParaRPr lang="en-US" dirty="0"/>
          </a:p>
          <a:p>
            <a:r>
              <a:rPr lang="en-US" dirty="0"/>
              <a:t>"</a:t>
            </a:r>
            <a:r>
              <a:rPr lang="en-US" dirty="0" err="1"/>
              <a:t>Sonification</a:t>
            </a:r>
            <a:r>
              <a:rPr lang="en-US" dirty="0"/>
              <a:t>" is the name for a current method in data science that involves turning data into sound and using the human ear to detect patterns.  As we'll see, patterns are extracted from a signal through Fourier series and the Fourier transform, which I'll introduce.  In order to answer the question of what kind of information we pick out, I'll discuss how the shape of an object and the sounds it makes are connected, in terms of the wave equation and associated eigenvalues.  Then I'll discuss some recent research where information is instead encoded in a graph (network) and we use eigenvalues to detect some of of its features.  </a:t>
            </a:r>
          </a:p>
        </p:txBody>
      </p:sp>
      <p:sp>
        <p:nvSpPr>
          <p:cNvPr id="14" name="Rectangle 2"/>
          <p:cNvSpPr>
            <a:spLocks noGrp="1" noChangeArrowheads="1"/>
          </p:cNvSpPr>
          <p:nvPr>
            <p:ph type="ctrTitle"/>
          </p:nvPr>
        </p:nvSpPr>
        <p:spPr>
          <a:xfrm>
            <a:off x="685800" y="0"/>
            <a:ext cx="7848600" cy="1219200"/>
          </a:xfrm>
        </p:spPr>
        <p:txBody>
          <a:bodyPr/>
          <a:lstStyle/>
          <a:p>
            <a:pPr eaLnBrk="1" hangingPunct="1"/>
            <a:r>
              <a:rPr lang="en-US" sz="2400" dirty="0" smtClean="0"/>
              <a:t>Can one hear the shape of</a:t>
            </a:r>
            <a:br>
              <a:rPr lang="en-US" sz="2400" dirty="0" smtClean="0"/>
            </a:br>
            <a:r>
              <a:rPr lang="en-US" sz="4800" dirty="0" smtClean="0">
                <a:solidFill>
                  <a:srgbClr val="689420"/>
                </a:solidFill>
              </a:rPr>
              <a:t>Information?</a:t>
            </a:r>
            <a:endParaRPr lang="en-US" sz="2400" dirty="0" smtClean="0">
              <a:solidFill>
                <a:srgbClr val="689420"/>
              </a:solidFill>
            </a:endParaRPr>
          </a:p>
        </p:txBody>
      </p:sp>
    </p:spTree>
    <p:extLst>
      <p:ext uri="{BB962C8B-B14F-4D97-AF65-F5344CB8AC3E}">
        <p14:creationId xmlns:p14="http://schemas.microsoft.com/office/powerpoint/2010/main" val="110484287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How are sounds produced?</a:t>
            </a:r>
            <a:endParaRPr lang="en-US" sz="4000" dirty="0"/>
          </a:p>
        </p:txBody>
      </p:sp>
      <p:sp>
        <p:nvSpPr>
          <p:cNvPr id="3" name="Content Placeholder 2"/>
          <p:cNvSpPr>
            <a:spLocks noGrp="1"/>
          </p:cNvSpPr>
          <p:nvPr>
            <p:ph idx="1"/>
          </p:nvPr>
        </p:nvSpPr>
        <p:spPr/>
        <p:txBody>
          <a:bodyPr/>
          <a:lstStyle/>
          <a:p>
            <a:r>
              <a:rPr lang="en-US" i="1" dirty="0" smtClean="0"/>
              <a:t>When an object vibrates, it satisfies the </a:t>
            </a:r>
            <a:r>
              <a:rPr lang="en-US" i="1" dirty="0"/>
              <a:t>wave equation</a:t>
            </a:r>
          </a:p>
          <a:p>
            <a:pPr marL="0" indent="0">
              <a:buNone/>
            </a:pPr>
            <a:r>
              <a:rPr lang="en-US" i="1" dirty="0"/>
              <a:t>	</a:t>
            </a:r>
            <a:r>
              <a:rPr lang="en-US" i="1" dirty="0" err="1"/>
              <a:t>u</a:t>
            </a:r>
            <a:r>
              <a:rPr lang="en-US" i="1" baseline="-25000" dirty="0" err="1"/>
              <a:t>tt</a:t>
            </a:r>
            <a:r>
              <a:rPr lang="en-US" i="1" dirty="0"/>
              <a:t> = c</a:t>
            </a:r>
            <a:r>
              <a:rPr lang="en-US" i="1" baseline="30000" dirty="0"/>
              <a:t>2</a:t>
            </a:r>
            <a:r>
              <a:rPr lang="en-US" i="1" dirty="0"/>
              <a:t> </a:t>
            </a:r>
            <a:r>
              <a:rPr lang="en-US" i="1" dirty="0" err="1"/>
              <a:t>u</a:t>
            </a:r>
            <a:r>
              <a:rPr lang="en-US" i="1" baseline="-25000" dirty="0" err="1"/>
              <a:t>xx</a:t>
            </a:r>
            <a:endParaRPr lang="en-US" i="1" dirty="0"/>
          </a:p>
          <a:p>
            <a:pPr marL="0" indent="0">
              <a:buNone/>
            </a:pPr>
            <a:r>
              <a:rPr lang="en-US" i="1" dirty="0"/>
              <a:t>   along with any “boundary conditions.</a:t>
            </a:r>
            <a:r>
              <a:rPr lang="en-US" i="1" dirty="0" smtClean="0"/>
              <a:t>”</a:t>
            </a:r>
          </a:p>
          <a:p>
            <a:r>
              <a:rPr lang="en-US" i="1" dirty="0" smtClean="0"/>
              <a:t>Only special wave forms, called “normal modes” or “</a:t>
            </a:r>
            <a:r>
              <a:rPr lang="en-US" i="1" dirty="0" err="1" smtClean="0"/>
              <a:t>eigenfunctions</a:t>
            </a:r>
            <a:r>
              <a:rPr lang="en-US" i="1" dirty="0" smtClean="0"/>
              <a:t>” can satisfy both the DE and the BC.</a:t>
            </a:r>
          </a:p>
        </p:txBody>
      </p:sp>
    </p:spTree>
    <p:extLst>
      <p:ext uri="{BB962C8B-B14F-4D97-AF65-F5344CB8AC3E}">
        <p14:creationId xmlns:p14="http://schemas.microsoft.com/office/powerpoint/2010/main" val="28125233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2080229"/>
            <a:ext cx="9144000" cy="4701571"/>
          </a:xfrm>
          <a:prstGeom prst="rect">
            <a:avLst/>
          </a:prstGeom>
        </p:spPr>
      </p:pic>
      <p:sp>
        <p:nvSpPr>
          <p:cNvPr id="8" name="Title 1"/>
          <p:cNvSpPr>
            <a:spLocks noGrp="1"/>
          </p:cNvSpPr>
          <p:nvPr>
            <p:ph type="title"/>
          </p:nvPr>
        </p:nvSpPr>
        <p:spPr>
          <a:xfrm>
            <a:off x="685800" y="609600"/>
            <a:ext cx="7772400" cy="1143000"/>
          </a:xfrm>
        </p:spPr>
        <p:txBody>
          <a:bodyPr/>
          <a:lstStyle/>
          <a:p>
            <a:r>
              <a:rPr lang="en-US" sz="4000" dirty="0" smtClean="0"/>
              <a:t>Wave forms of a vibrating string</a:t>
            </a:r>
            <a:endParaRPr lang="en-US" sz="4000" dirty="0"/>
          </a:p>
        </p:txBody>
      </p:sp>
    </p:spTree>
    <p:extLst>
      <p:ext uri="{BB962C8B-B14F-4D97-AF65-F5344CB8AC3E}">
        <p14:creationId xmlns:p14="http://schemas.microsoft.com/office/powerpoint/2010/main" val="22106777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How are sounds produced?</a:t>
            </a:r>
            <a:endParaRPr lang="en-US" sz="4000" dirty="0"/>
          </a:p>
        </p:txBody>
      </p:sp>
      <p:sp>
        <p:nvSpPr>
          <p:cNvPr id="3" name="Content Placeholder 2"/>
          <p:cNvSpPr>
            <a:spLocks noGrp="1"/>
          </p:cNvSpPr>
          <p:nvPr>
            <p:ph idx="1"/>
          </p:nvPr>
        </p:nvSpPr>
        <p:spPr>
          <a:xfrm>
            <a:off x="685800" y="1981200"/>
            <a:ext cx="7772400" cy="4876800"/>
          </a:xfrm>
        </p:spPr>
        <p:txBody>
          <a:bodyPr/>
          <a:lstStyle/>
          <a:p>
            <a:r>
              <a:rPr lang="en-US" i="1" dirty="0" smtClean="0"/>
              <a:t>In more than one dimension, the frequencies bunch up more thickly than the 1D values.  For large k, according to the “</a:t>
            </a:r>
            <a:r>
              <a:rPr lang="en-US" i="1" dirty="0" err="1" smtClean="0"/>
              <a:t>Weyl</a:t>
            </a:r>
            <a:r>
              <a:rPr lang="en-US" i="1" dirty="0" smtClean="0"/>
              <a:t> law”</a:t>
            </a:r>
          </a:p>
          <a:p>
            <a:pPr marL="0" indent="0">
              <a:buNone/>
            </a:pPr>
            <a:r>
              <a:rPr lang="en-US" i="1" dirty="0" smtClean="0"/>
              <a:t>         </a:t>
            </a:r>
            <a:r>
              <a:rPr lang="en-US" dirty="0">
                <a:latin typeface="Times CY" charset="0"/>
                <a:sym typeface="Symbol" charset="0"/>
              </a:rPr>
              <a:t>k</a:t>
            </a:r>
            <a:r>
              <a:rPr lang="en-US" baseline="-25000" dirty="0">
                <a:sym typeface="Symbol" charset="0"/>
              </a:rPr>
              <a:t>m</a:t>
            </a:r>
            <a:r>
              <a:rPr lang="en-US" dirty="0">
                <a:sym typeface="Symbol" charset="0"/>
              </a:rPr>
              <a:t> </a:t>
            </a:r>
            <a:r>
              <a:rPr lang="en-US" dirty="0">
                <a:latin typeface="Times CY" charset="0"/>
                <a:sym typeface="Symbol" charset="0"/>
              </a:rPr>
              <a:t>~ </a:t>
            </a:r>
            <a:r>
              <a:rPr lang="en-US" dirty="0" err="1">
                <a:latin typeface="Times CY" charset="0"/>
                <a:sym typeface="Symbol" charset="0"/>
              </a:rPr>
              <a:t>C</a:t>
            </a:r>
            <a:r>
              <a:rPr lang="en-US" baseline="-25000" dirty="0" err="1">
                <a:latin typeface="Symbol" pitchFamily="-123" charset="2"/>
              </a:rPr>
              <a:t>n</a:t>
            </a:r>
            <a:r>
              <a:rPr lang="en-US" dirty="0">
                <a:latin typeface="Times CY" charset="0"/>
                <a:sym typeface="Symbol" charset="0"/>
              </a:rPr>
              <a:t> (m/</a:t>
            </a:r>
            <a:r>
              <a:rPr lang="en-US" dirty="0" err="1" smtClean="0">
                <a:latin typeface="Times CY" charset="0"/>
                <a:sym typeface="Symbol" charset="0"/>
              </a:rPr>
              <a:t>Vol</a:t>
            </a:r>
            <a:r>
              <a:rPr lang="en-US" baseline="-25000" dirty="0" err="1" smtClean="0">
                <a:latin typeface="Symbol" pitchFamily="-123" charset="2"/>
              </a:rPr>
              <a:t>n</a:t>
            </a:r>
            <a:r>
              <a:rPr lang="en-US" dirty="0" smtClean="0">
                <a:latin typeface="Times CY" charset="0"/>
                <a:sym typeface="Symbol" charset="0"/>
              </a:rPr>
              <a:t>(</a:t>
            </a:r>
            <a:r>
              <a:rPr lang="en-US" dirty="0">
                <a:latin typeface="Times CY" charset="0"/>
                <a:sym typeface="Symbol" charset="0"/>
              </a:rPr>
              <a:t>))</a:t>
            </a:r>
            <a:r>
              <a:rPr lang="en-US" baseline="30000" dirty="0">
                <a:latin typeface="Times CY" charset="0"/>
                <a:sym typeface="Symbol" charset="0"/>
              </a:rPr>
              <a:t>1/</a:t>
            </a:r>
            <a:r>
              <a:rPr lang="en-US" baseline="30000" dirty="0">
                <a:latin typeface="Symbol" pitchFamily="-123" charset="2"/>
              </a:rPr>
              <a:t>n</a:t>
            </a:r>
            <a:endParaRPr lang="en-US" i="1" dirty="0"/>
          </a:p>
        </p:txBody>
      </p:sp>
      <p:pic>
        <p:nvPicPr>
          <p:cNvPr id="4" name="Picture 3" descr="HermannWey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4633026"/>
            <a:ext cx="2895600" cy="2224974"/>
          </a:xfrm>
          <a:prstGeom prst="rect">
            <a:avLst/>
          </a:prstGeom>
        </p:spPr>
      </p:pic>
    </p:spTree>
    <p:extLst>
      <p:ext uri="{BB962C8B-B14F-4D97-AF65-F5344CB8AC3E}">
        <p14:creationId xmlns:p14="http://schemas.microsoft.com/office/powerpoint/2010/main" val="356957928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Shapes of musical instruments</a:t>
            </a:r>
            <a:endParaRPr lang="en-US" sz="4000" dirty="0"/>
          </a:p>
        </p:txBody>
      </p:sp>
      <p:pic>
        <p:nvPicPr>
          <p:cNvPr id="4" name="Picture 3" descr="flute.jpe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85921" y="4172857"/>
            <a:ext cx="3543300" cy="2286000"/>
          </a:xfrm>
          <a:prstGeom prst="rect">
            <a:avLst/>
          </a:prstGeom>
        </p:spPr>
      </p:pic>
      <p:pic>
        <p:nvPicPr>
          <p:cNvPr id="5" name="Picture 4" descr="89DFHL__48625_zoom.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4465082"/>
            <a:ext cx="4114800" cy="3002518"/>
          </a:xfrm>
          <a:prstGeom prst="rect">
            <a:avLst/>
          </a:prstGeom>
        </p:spPr>
      </p:pic>
      <p:sp>
        <p:nvSpPr>
          <p:cNvPr id="8" name="Content Placeholder 2"/>
          <p:cNvSpPr txBox="1">
            <a:spLocks/>
          </p:cNvSpPr>
          <p:nvPr/>
        </p:nvSpPr>
        <p:spPr bwMode="auto">
          <a:xfrm>
            <a:off x="838200" y="17526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90000"/>
              <a:buFont typeface="Wingdings" pitchFamily="-105"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90000"/>
              <a:buFont typeface="Wingdings" pitchFamily="-105"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90000"/>
              <a:buFont typeface="Wingdings" pitchFamily="-105" charset="2"/>
              <a:buChar char=""/>
              <a:defRPr sz="2400">
                <a:solidFill>
                  <a:schemeClr val="tx1"/>
                </a:solidFill>
                <a:latin typeface="+mn-lt"/>
                <a:ea typeface="+mn-ea"/>
              </a:defRPr>
            </a:lvl3pPr>
            <a:lvl4pPr marL="1600200" indent="-228600" algn="l" rtl="0" eaLnBrk="0" fontAlgn="base" hangingPunct="0">
              <a:spcBef>
                <a:spcPct val="20000"/>
              </a:spcBef>
              <a:spcAft>
                <a:spcPct val="0"/>
              </a:spcAft>
              <a:buSzPct val="90000"/>
              <a:buFont typeface="Wingdings" pitchFamily="-105"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SzPct val="90000"/>
              <a:buFont typeface="Wingdings" pitchFamily="-105" charset="2"/>
              <a:buChar char=""/>
              <a:defRPr sz="2000">
                <a:solidFill>
                  <a:schemeClr val="tx1"/>
                </a:solidFill>
                <a:latin typeface="+mn-lt"/>
                <a:ea typeface="+mn-ea"/>
              </a:defRPr>
            </a:lvl5pPr>
            <a:lvl6pPr marL="2514600" indent="-228600" algn="l" rtl="0" fontAlgn="base">
              <a:spcBef>
                <a:spcPct val="20000"/>
              </a:spcBef>
              <a:spcAft>
                <a:spcPct val="0"/>
              </a:spcAft>
              <a:buClr>
                <a:schemeClr val="bg2"/>
              </a:buClr>
              <a:buSzPct val="90000"/>
              <a:buFont typeface="Wingdings" pitchFamily="29" charset="2"/>
              <a:buChar char=""/>
              <a:defRPr sz="2000">
                <a:solidFill>
                  <a:schemeClr val="tx1"/>
                </a:solidFill>
                <a:latin typeface="+mn-lt"/>
                <a:ea typeface="+mn-ea"/>
              </a:defRPr>
            </a:lvl6pPr>
            <a:lvl7pPr marL="2971800" indent="-228600" algn="l" rtl="0" fontAlgn="base">
              <a:spcBef>
                <a:spcPct val="20000"/>
              </a:spcBef>
              <a:spcAft>
                <a:spcPct val="0"/>
              </a:spcAft>
              <a:buClr>
                <a:schemeClr val="bg2"/>
              </a:buClr>
              <a:buSzPct val="90000"/>
              <a:buFont typeface="Wingdings" pitchFamily="29" charset="2"/>
              <a:buChar char=""/>
              <a:defRPr sz="2000">
                <a:solidFill>
                  <a:schemeClr val="tx1"/>
                </a:solidFill>
                <a:latin typeface="+mn-lt"/>
                <a:ea typeface="+mn-ea"/>
              </a:defRPr>
            </a:lvl7pPr>
            <a:lvl8pPr marL="3429000" indent="-228600" algn="l" rtl="0" fontAlgn="base">
              <a:spcBef>
                <a:spcPct val="20000"/>
              </a:spcBef>
              <a:spcAft>
                <a:spcPct val="0"/>
              </a:spcAft>
              <a:buClr>
                <a:schemeClr val="bg2"/>
              </a:buClr>
              <a:buSzPct val="90000"/>
              <a:buFont typeface="Wingdings" pitchFamily="29" charset="2"/>
              <a:buChar char=""/>
              <a:defRPr sz="2000">
                <a:solidFill>
                  <a:schemeClr val="tx1"/>
                </a:solidFill>
                <a:latin typeface="+mn-lt"/>
                <a:ea typeface="+mn-ea"/>
              </a:defRPr>
            </a:lvl8pPr>
            <a:lvl9pPr marL="3886200" indent="-228600" algn="l" rtl="0" fontAlgn="base">
              <a:spcBef>
                <a:spcPct val="20000"/>
              </a:spcBef>
              <a:spcAft>
                <a:spcPct val="0"/>
              </a:spcAft>
              <a:buClr>
                <a:schemeClr val="bg2"/>
              </a:buClr>
              <a:buSzPct val="90000"/>
              <a:buFont typeface="Wingdings" pitchFamily="29" charset="2"/>
              <a:buChar char=""/>
              <a:defRPr sz="2000">
                <a:solidFill>
                  <a:schemeClr val="tx1"/>
                </a:solidFill>
                <a:latin typeface="+mn-lt"/>
                <a:ea typeface="+mn-ea"/>
              </a:defRPr>
            </a:lvl9pPr>
          </a:lstStyle>
          <a:p>
            <a:r>
              <a:rPr lang="en-US" dirty="0" smtClean="0"/>
              <a:t>If the part of a musical instrumental that produces vibrations is basically one-dimensional, then it will tend to have harmonic overtones.  (The three-dimensionality only kicks in for much higher frequencies than you can hear.)</a:t>
            </a:r>
            <a:endParaRPr lang="en-US" dirty="0"/>
          </a:p>
        </p:txBody>
      </p:sp>
    </p:spTree>
    <p:extLst>
      <p:ext uri="{BB962C8B-B14F-4D97-AF65-F5344CB8AC3E}">
        <p14:creationId xmlns:p14="http://schemas.microsoft.com/office/powerpoint/2010/main" val="219237769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en-US" dirty="0" smtClean="0"/>
              <a:t>What </a:t>
            </a:r>
            <a:r>
              <a:rPr lang="en-US" dirty="0"/>
              <a:t>do eigenvalues tell us about shapes?</a:t>
            </a:r>
          </a:p>
        </p:txBody>
      </p:sp>
      <p:sp>
        <p:nvSpPr>
          <p:cNvPr id="173059" name="Rectangle 3"/>
          <p:cNvSpPr>
            <a:spLocks noGrp="1" noChangeArrowheads="1"/>
          </p:cNvSpPr>
          <p:nvPr>
            <p:ph type="body" idx="1"/>
          </p:nvPr>
        </p:nvSpPr>
        <p:spPr/>
        <p:txBody>
          <a:bodyPr/>
          <a:lstStyle/>
          <a:p>
            <a:r>
              <a:rPr lang="en-US" dirty="0" smtClean="0"/>
              <a:t>Mark </a:t>
            </a:r>
            <a:r>
              <a:rPr lang="en-US" dirty="0" err="1"/>
              <a:t>Kac</a:t>
            </a:r>
            <a:r>
              <a:rPr lang="en-US" dirty="0"/>
              <a:t>, Can one hear the shape of a drum?, </a:t>
            </a:r>
            <a:r>
              <a:rPr lang="en-US" i="1" dirty="0"/>
              <a:t>Amer. Math. Monthly</a:t>
            </a:r>
            <a:r>
              <a:rPr lang="en-US" dirty="0"/>
              <a:t>, 1966.</a:t>
            </a:r>
          </a:p>
        </p:txBody>
      </p:sp>
    </p:spTree>
    <p:extLst>
      <p:ext uri="{BB962C8B-B14F-4D97-AF65-F5344CB8AC3E}">
        <p14:creationId xmlns:p14="http://schemas.microsoft.com/office/powerpoint/2010/main" val="141359160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r>
              <a:rPr lang="en-US" dirty="0" smtClean="0"/>
              <a:t>What </a:t>
            </a:r>
            <a:r>
              <a:rPr lang="en-US" dirty="0"/>
              <a:t>do eigenvalues tell us about shapes?</a:t>
            </a:r>
          </a:p>
        </p:txBody>
      </p:sp>
      <p:sp>
        <p:nvSpPr>
          <p:cNvPr id="220163" name="Rectangle 3"/>
          <p:cNvSpPr>
            <a:spLocks noGrp="1" noChangeArrowheads="1"/>
          </p:cNvSpPr>
          <p:nvPr>
            <p:ph type="body" idx="1"/>
          </p:nvPr>
        </p:nvSpPr>
        <p:spPr/>
        <p:txBody>
          <a:bodyPr/>
          <a:lstStyle/>
          <a:p>
            <a:r>
              <a:rPr lang="en-US" dirty="0" smtClean="0">
                <a:solidFill>
                  <a:schemeClr val="bg2"/>
                </a:solidFill>
              </a:rPr>
              <a:t>Mark </a:t>
            </a:r>
            <a:r>
              <a:rPr lang="en-US" dirty="0" err="1">
                <a:solidFill>
                  <a:schemeClr val="bg2"/>
                </a:solidFill>
              </a:rPr>
              <a:t>Kac</a:t>
            </a:r>
            <a:r>
              <a:rPr lang="en-US" dirty="0">
                <a:solidFill>
                  <a:schemeClr val="bg2"/>
                </a:solidFill>
              </a:rPr>
              <a:t>, Can one hear the shape of a drum?, </a:t>
            </a:r>
            <a:r>
              <a:rPr lang="en-US" i="1" dirty="0">
                <a:solidFill>
                  <a:schemeClr val="bg2"/>
                </a:solidFill>
              </a:rPr>
              <a:t>Amer. Math. Monthly</a:t>
            </a:r>
            <a:r>
              <a:rPr lang="en-US" dirty="0">
                <a:solidFill>
                  <a:schemeClr val="bg2"/>
                </a:solidFill>
              </a:rPr>
              <a:t>, 1966.</a:t>
            </a:r>
            <a:endParaRPr lang="en-US" dirty="0"/>
          </a:p>
          <a:p>
            <a:r>
              <a:rPr lang="en-US" dirty="0"/>
              <a:t>Already in 1946, G. Borg considered whether you could hear the density of a guitar string, </a:t>
            </a:r>
            <a:r>
              <a:rPr lang="en-US" i="1" dirty="0"/>
              <a:t>but he failed to think of such a colorful title</a:t>
            </a:r>
            <a:r>
              <a:rPr lang="en-US" dirty="0"/>
              <a:t>.</a:t>
            </a:r>
          </a:p>
        </p:txBody>
      </p:sp>
    </p:spTree>
    <p:extLst>
      <p:ext uri="{BB962C8B-B14F-4D97-AF65-F5344CB8AC3E}">
        <p14:creationId xmlns:p14="http://schemas.microsoft.com/office/powerpoint/2010/main" val="351574327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en-US" dirty="0" smtClean="0"/>
              <a:t>What </a:t>
            </a:r>
            <a:r>
              <a:rPr lang="en-US" dirty="0"/>
              <a:t>do eigenvalues tell us about shapes?</a:t>
            </a:r>
          </a:p>
        </p:txBody>
      </p:sp>
      <p:sp>
        <p:nvSpPr>
          <p:cNvPr id="173059" name="Rectangle 3"/>
          <p:cNvSpPr>
            <a:spLocks noGrp="1" noChangeArrowheads="1"/>
          </p:cNvSpPr>
          <p:nvPr>
            <p:ph type="body" idx="1"/>
          </p:nvPr>
        </p:nvSpPr>
        <p:spPr/>
        <p:txBody>
          <a:bodyPr/>
          <a:lstStyle/>
          <a:p>
            <a:r>
              <a:rPr lang="en-US" dirty="0" smtClean="0"/>
              <a:t>Mark </a:t>
            </a:r>
            <a:r>
              <a:rPr lang="en-US" dirty="0" err="1"/>
              <a:t>Kac</a:t>
            </a:r>
            <a:r>
              <a:rPr lang="en-US" dirty="0"/>
              <a:t>, Can one hear the shape of a drum?, </a:t>
            </a:r>
            <a:r>
              <a:rPr lang="en-US" i="1" dirty="0"/>
              <a:t>Amer. Math. Monthly</a:t>
            </a:r>
            <a:r>
              <a:rPr lang="en-US" dirty="0"/>
              <a:t>, 1966</a:t>
            </a:r>
            <a:r>
              <a:rPr lang="en-US" dirty="0" smtClean="0"/>
              <a:t>.</a:t>
            </a:r>
          </a:p>
          <a:p>
            <a:r>
              <a:rPr lang="en-US" dirty="0" smtClean="0"/>
              <a:t>Besides, the answer is now known to be “no.”  However, there are some facts about the shape we can hear, because the statistical distribution of eigenvalues satisfies many conditions in which volume, surface area, and other properties appear.</a:t>
            </a:r>
            <a:endParaRPr lang="en-US" dirty="0"/>
          </a:p>
        </p:txBody>
      </p:sp>
    </p:spTree>
    <p:extLst>
      <p:ext uri="{BB962C8B-B14F-4D97-AF65-F5344CB8AC3E}">
        <p14:creationId xmlns:p14="http://schemas.microsoft.com/office/powerpoint/2010/main" val="103239173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1026"/>
          <p:cNvSpPr>
            <a:spLocks noGrp="1" noChangeArrowheads="1"/>
          </p:cNvSpPr>
          <p:nvPr>
            <p:ph type="title"/>
          </p:nvPr>
        </p:nvSpPr>
        <p:spPr/>
        <p:txBody>
          <a:bodyPr/>
          <a:lstStyle/>
          <a:p>
            <a:r>
              <a:rPr lang="en-US" dirty="0">
                <a:solidFill>
                  <a:schemeClr val="accent2"/>
                </a:solidFill>
              </a:rPr>
              <a:t>So, can </a:t>
            </a:r>
            <a:r>
              <a:rPr lang="en-US" dirty="0" smtClean="0">
                <a:solidFill>
                  <a:schemeClr val="accent2"/>
                </a:solidFill>
              </a:rPr>
              <a:t>one hear </a:t>
            </a:r>
            <a:r>
              <a:rPr lang="en-US" dirty="0">
                <a:solidFill>
                  <a:schemeClr val="accent2"/>
                </a:solidFill>
              </a:rPr>
              <a:t/>
            </a:r>
            <a:br>
              <a:rPr lang="en-US" dirty="0">
                <a:solidFill>
                  <a:schemeClr val="accent2"/>
                </a:solidFill>
              </a:rPr>
            </a:br>
            <a:r>
              <a:rPr lang="en-US" dirty="0">
                <a:solidFill>
                  <a:schemeClr val="accent2"/>
                </a:solidFill>
              </a:rPr>
              <a:t>the shape of a drum?</a:t>
            </a:r>
            <a:endParaRPr lang="en-US" dirty="0"/>
          </a:p>
        </p:txBody>
      </p:sp>
      <p:pic>
        <p:nvPicPr>
          <p:cNvPr id="258051" name="Picture 1027" descr="DavidWebbCarolynGordon.gif                                     00001CCFbolshoe                        B55C1F8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065338"/>
            <a:ext cx="4591050" cy="4411662"/>
          </a:xfrm>
          <a:prstGeom prst="rect">
            <a:avLst/>
          </a:prstGeom>
          <a:noFill/>
          <a:extLst>
            <a:ext uri="{909E8E84-426E-40dd-AFC4-6F175D3DCCD1}">
              <a14:hiddenFill xmlns:a14="http://schemas.microsoft.com/office/drawing/2010/main">
                <a:solidFill>
                  <a:srgbClr val="FFFFFF"/>
                </a:solidFill>
              </a14:hiddenFill>
            </a:ext>
          </a:extLst>
        </p:spPr>
      </p:pic>
      <p:sp>
        <p:nvSpPr>
          <p:cNvPr id="258052" name="Text Box 1028"/>
          <p:cNvSpPr txBox="1">
            <a:spLocks noChangeArrowheads="1"/>
          </p:cNvSpPr>
          <p:nvPr/>
        </p:nvSpPr>
        <p:spPr bwMode="auto">
          <a:xfrm>
            <a:off x="5791200" y="2209800"/>
            <a:ext cx="1905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t>Gordon, Webb, and Wolpert, 1991</a:t>
            </a:r>
          </a:p>
        </p:txBody>
      </p:sp>
    </p:spTree>
    <p:extLst>
      <p:ext uri="{BB962C8B-B14F-4D97-AF65-F5344CB8AC3E}">
        <p14:creationId xmlns:p14="http://schemas.microsoft.com/office/powerpoint/2010/main" val="121862201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685800" y="304800"/>
            <a:ext cx="7772400" cy="1143000"/>
          </a:xfrm>
        </p:spPr>
        <p:txBody>
          <a:bodyPr/>
          <a:lstStyle/>
          <a:p>
            <a:r>
              <a:rPr lang="en-US" dirty="0" smtClean="0"/>
              <a:t>Depending on your beliefs…</a:t>
            </a:r>
            <a:endParaRPr lang="en-US" dirty="0"/>
          </a:p>
        </p:txBody>
      </p:sp>
      <p:sp>
        <p:nvSpPr>
          <p:cNvPr id="173059" name="Rectangle 3"/>
          <p:cNvSpPr>
            <a:spLocks noGrp="1" noChangeArrowheads="1"/>
          </p:cNvSpPr>
          <p:nvPr>
            <p:ph type="body" idx="1"/>
          </p:nvPr>
        </p:nvSpPr>
        <p:spPr>
          <a:xfrm>
            <a:off x="685800" y="1676400"/>
            <a:ext cx="7772400" cy="4114800"/>
          </a:xfrm>
        </p:spPr>
        <p:txBody>
          <a:bodyPr/>
          <a:lstStyle/>
          <a:p>
            <a:r>
              <a:rPr lang="en-US" dirty="0" smtClean="0"/>
              <a:t>You could say that animals like you are either evolved or designed to pick out statistical relations among frequencies (eigenvalues), so that your hearing helps you make sense of your environment.</a:t>
            </a:r>
            <a:endParaRPr lang="en-US" dirty="0"/>
          </a:p>
        </p:txBody>
      </p:sp>
    </p:spTree>
    <p:extLst>
      <p:ext uri="{BB962C8B-B14F-4D97-AF65-F5344CB8AC3E}">
        <p14:creationId xmlns:p14="http://schemas.microsoft.com/office/powerpoint/2010/main" val="165061584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685800" y="304800"/>
            <a:ext cx="7772400" cy="1143000"/>
          </a:xfrm>
        </p:spPr>
        <p:txBody>
          <a:bodyPr/>
          <a:lstStyle/>
          <a:p>
            <a:r>
              <a:rPr lang="en-US" dirty="0" smtClean="0"/>
              <a:t>Depending on your beliefs…</a:t>
            </a:r>
            <a:endParaRPr lang="en-US" dirty="0"/>
          </a:p>
        </p:txBody>
      </p:sp>
      <p:sp>
        <p:nvSpPr>
          <p:cNvPr id="173059" name="Rectangle 3"/>
          <p:cNvSpPr>
            <a:spLocks noGrp="1" noChangeArrowheads="1"/>
          </p:cNvSpPr>
          <p:nvPr>
            <p:ph type="body" idx="1"/>
          </p:nvPr>
        </p:nvSpPr>
        <p:spPr>
          <a:xfrm>
            <a:off x="685800" y="1676400"/>
            <a:ext cx="7772400" cy="4114800"/>
          </a:xfrm>
        </p:spPr>
        <p:txBody>
          <a:bodyPr/>
          <a:lstStyle/>
          <a:p>
            <a:r>
              <a:rPr lang="en-US" dirty="0" smtClean="0"/>
              <a:t>You could say that animals like you are either evolved or designed to pick out statistical relations among frequencies (eigenvalues), so that your hearing helps you make sense of your environment.</a:t>
            </a:r>
          </a:p>
          <a:p>
            <a:r>
              <a:rPr lang="en-US" dirty="0" smtClean="0"/>
              <a:t>The fact that the underlying mathematical formulae are simple made such abilities possible.</a:t>
            </a:r>
            <a:endParaRPr lang="en-US" dirty="0"/>
          </a:p>
        </p:txBody>
      </p:sp>
    </p:spTree>
    <p:extLst>
      <p:ext uri="{BB962C8B-B14F-4D97-AF65-F5344CB8AC3E}">
        <p14:creationId xmlns:p14="http://schemas.microsoft.com/office/powerpoint/2010/main" val="269807066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insight of Joseph Fourier</a:t>
            </a:r>
            <a:endParaRPr lang="en-US" dirty="0"/>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685800" y="1676400"/>
            <a:ext cx="3962400" cy="5118100"/>
          </a:xfrm>
          <a:prstGeom prst="rect">
            <a:avLst/>
          </a:prstGeom>
        </p:spPr>
      </p:pic>
    </p:spTree>
    <p:extLst>
      <p:ext uri="{BB962C8B-B14F-4D97-AF65-F5344CB8AC3E}">
        <p14:creationId xmlns:p14="http://schemas.microsoft.com/office/powerpoint/2010/main" val="54066404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Shapes of musical instruments</a:t>
            </a:r>
            <a:endParaRPr lang="en-US" sz="4000" dirty="0"/>
          </a:p>
        </p:txBody>
      </p:sp>
      <p:sp>
        <p:nvSpPr>
          <p:cNvPr id="7" name="Content Placeholder 2"/>
          <p:cNvSpPr txBox="1">
            <a:spLocks/>
          </p:cNvSpPr>
          <p:nvPr/>
        </p:nvSpPr>
        <p:spPr bwMode="auto">
          <a:xfrm>
            <a:off x="838200" y="17526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90000"/>
              <a:buFont typeface="Wingdings" pitchFamily="-105"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90000"/>
              <a:buFont typeface="Wingdings" pitchFamily="-105"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90000"/>
              <a:buFont typeface="Wingdings" pitchFamily="-105" charset="2"/>
              <a:buChar char=""/>
              <a:defRPr sz="2400">
                <a:solidFill>
                  <a:schemeClr val="tx1"/>
                </a:solidFill>
                <a:latin typeface="+mn-lt"/>
                <a:ea typeface="+mn-ea"/>
              </a:defRPr>
            </a:lvl3pPr>
            <a:lvl4pPr marL="1600200" indent="-228600" algn="l" rtl="0" eaLnBrk="0" fontAlgn="base" hangingPunct="0">
              <a:spcBef>
                <a:spcPct val="20000"/>
              </a:spcBef>
              <a:spcAft>
                <a:spcPct val="0"/>
              </a:spcAft>
              <a:buSzPct val="90000"/>
              <a:buFont typeface="Wingdings" pitchFamily="-105"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SzPct val="90000"/>
              <a:buFont typeface="Wingdings" pitchFamily="-105" charset="2"/>
              <a:buChar char=""/>
              <a:defRPr sz="2000">
                <a:solidFill>
                  <a:schemeClr val="tx1"/>
                </a:solidFill>
                <a:latin typeface="+mn-lt"/>
                <a:ea typeface="+mn-ea"/>
              </a:defRPr>
            </a:lvl5pPr>
            <a:lvl6pPr marL="2514600" indent="-228600" algn="l" rtl="0" fontAlgn="base">
              <a:spcBef>
                <a:spcPct val="20000"/>
              </a:spcBef>
              <a:spcAft>
                <a:spcPct val="0"/>
              </a:spcAft>
              <a:buClr>
                <a:schemeClr val="bg2"/>
              </a:buClr>
              <a:buSzPct val="90000"/>
              <a:buFont typeface="Wingdings" pitchFamily="29" charset="2"/>
              <a:buChar char=""/>
              <a:defRPr sz="2000">
                <a:solidFill>
                  <a:schemeClr val="tx1"/>
                </a:solidFill>
                <a:latin typeface="+mn-lt"/>
                <a:ea typeface="+mn-ea"/>
              </a:defRPr>
            </a:lvl6pPr>
            <a:lvl7pPr marL="2971800" indent="-228600" algn="l" rtl="0" fontAlgn="base">
              <a:spcBef>
                <a:spcPct val="20000"/>
              </a:spcBef>
              <a:spcAft>
                <a:spcPct val="0"/>
              </a:spcAft>
              <a:buClr>
                <a:schemeClr val="bg2"/>
              </a:buClr>
              <a:buSzPct val="90000"/>
              <a:buFont typeface="Wingdings" pitchFamily="29" charset="2"/>
              <a:buChar char=""/>
              <a:defRPr sz="2000">
                <a:solidFill>
                  <a:schemeClr val="tx1"/>
                </a:solidFill>
                <a:latin typeface="+mn-lt"/>
                <a:ea typeface="+mn-ea"/>
              </a:defRPr>
            </a:lvl7pPr>
            <a:lvl8pPr marL="3429000" indent="-228600" algn="l" rtl="0" fontAlgn="base">
              <a:spcBef>
                <a:spcPct val="20000"/>
              </a:spcBef>
              <a:spcAft>
                <a:spcPct val="0"/>
              </a:spcAft>
              <a:buClr>
                <a:schemeClr val="bg2"/>
              </a:buClr>
              <a:buSzPct val="90000"/>
              <a:buFont typeface="Wingdings" pitchFamily="29" charset="2"/>
              <a:buChar char=""/>
              <a:defRPr sz="2000">
                <a:solidFill>
                  <a:schemeClr val="tx1"/>
                </a:solidFill>
                <a:latin typeface="+mn-lt"/>
                <a:ea typeface="+mn-ea"/>
              </a:defRPr>
            </a:lvl8pPr>
            <a:lvl9pPr marL="3886200" indent="-228600" algn="l" rtl="0" fontAlgn="base">
              <a:spcBef>
                <a:spcPct val="20000"/>
              </a:spcBef>
              <a:spcAft>
                <a:spcPct val="0"/>
              </a:spcAft>
              <a:buClr>
                <a:schemeClr val="bg2"/>
              </a:buClr>
              <a:buSzPct val="90000"/>
              <a:buFont typeface="Wingdings" pitchFamily="29" charset="2"/>
              <a:buChar char=""/>
              <a:defRPr sz="2000">
                <a:solidFill>
                  <a:schemeClr val="tx1"/>
                </a:solidFill>
                <a:latin typeface="+mn-lt"/>
                <a:ea typeface="+mn-ea"/>
              </a:defRPr>
            </a:lvl9pPr>
          </a:lstStyle>
          <a:p>
            <a:r>
              <a:rPr lang="en-US" dirty="0" smtClean="0"/>
              <a:t>Percussion instruments tend to have two and three-dimensional structures, but they are less used for sustained musical tones.</a:t>
            </a:r>
            <a:endParaRPr lang="en-US" dirty="0"/>
          </a:p>
        </p:txBody>
      </p:sp>
    </p:spTree>
    <p:extLst>
      <p:ext uri="{BB962C8B-B14F-4D97-AF65-F5344CB8AC3E}">
        <p14:creationId xmlns:p14="http://schemas.microsoft.com/office/powerpoint/2010/main" val="334001284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85800" y="228600"/>
            <a:ext cx="7772400" cy="1143000"/>
          </a:xfrm>
        </p:spPr>
        <p:txBody>
          <a:bodyPr/>
          <a:lstStyle/>
          <a:p>
            <a:r>
              <a:rPr lang="en-US" sz="2800" i="0" dirty="0" smtClean="0">
                <a:solidFill>
                  <a:srgbClr val="008000"/>
                </a:solidFill>
              </a:rPr>
              <a:t>What about network data, as encoded in a </a:t>
            </a:r>
            <a:r>
              <a:rPr lang="en-US" sz="2800" dirty="0" smtClean="0">
                <a:solidFill>
                  <a:srgbClr val="FF0000"/>
                </a:solidFill>
              </a:rPr>
              <a:t>combinatorial graph</a:t>
            </a:r>
            <a:r>
              <a:rPr lang="en-US" sz="2800" i="0" dirty="0" smtClean="0">
                <a:solidFill>
                  <a:srgbClr val="008000"/>
                </a:solidFill>
              </a:rPr>
              <a:t>?</a:t>
            </a:r>
            <a:endParaRPr lang="en-US" sz="2800" i="0" dirty="0">
              <a:solidFill>
                <a:srgbClr val="008000"/>
              </a:solidFill>
            </a:endParaRPr>
          </a:p>
        </p:txBody>
      </p:sp>
      <p:pic>
        <p:nvPicPr>
          <p:cNvPr id="5" name="Picture 4" descr="Screen shot 2014-05-10 at 6.44.15 PM.png"/>
          <p:cNvPicPr>
            <a:picLocks noChangeAspect="1"/>
          </p:cNvPicPr>
          <p:nvPr/>
        </p:nvPicPr>
        <p:blipFill>
          <a:blip r:embed="rId2">
            <a:clrChange>
              <a:clrFrom>
                <a:srgbClr val="FFFFFF"/>
              </a:clrFrom>
              <a:clrTo>
                <a:srgbClr val="FFFFFF">
                  <a:alpha val="0"/>
                </a:srgbClr>
              </a:clrTo>
            </a:clrChange>
          </a:blip>
          <a:stretch>
            <a:fillRect/>
          </a:stretch>
        </p:blipFill>
        <p:spPr>
          <a:xfrm>
            <a:off x="1828800" y="1460500"/>
            <a:ext cx="5194300" cy="4102100"/>
          </a:xfrm>
          <a:prstGeom prst="rect">
            <a:avLst/>
          </a:prstGeom>
        </p:spPr>
      </p:pic>
    </p:spTree>
    <p:extLst>
      <p:ext uri="{BB962C8B-B14F-4D97-AF65-F5344CB8AC3E}">
        <p14:creationId xmlns:p14="http://schemas.microsoft.com/office/powerpoint/2010/main" val="381865129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85800" y="228600"/>
            <a:ext cx="7772400" cy="1143000"/>
          </a:xfrm>
        </p:spPr>
        <p:txBody>
          <a:bodyPr/>
          <a:lstStyle/>
          <a:p>
            <a:r>
              <a:rPr lang="en-US" sz="2800" i="0" dirty="0" smtClean="0">
                <a:solidFill>
                  <a:srgbClr val="008000"/>
                </a:solidFill>
              </a:rPr>
              <a:t>What about network data, as encoded in a </a:t>
            </a:r>
            <a:r>
              <a:rPr lang="en-US" sz="2800" dirty="0" smtClean="0">
                <a:solidFill>
                  <a:srgbClr val="FF0000"/>
                </a:solidFill>
              </a:rPr>
              <a:t>combinatorial graph</a:t>
            </a:r>
            <a:r>
              <a:rPr lang="en-US" sz="2800" i="0" dirty="0" smtClean="0">
                <a:solidFill>
                  <a:srgbClr val="008000"/>
                </a:solidFill>
              </a:rPr>
              <a:t>?</a:t>
            </a:r>
            <a:endParaRPr lang="en-US" sz="2800" i="0" dirty="0">
              <a:solidFill>
                <a:srgbClr val="008000"/>
              </a:solidFill>
            </a:endParaRPr>
          </a:p>
        </p:txBody>
      </p:sp>
      <p:sp>
        <p:nvSpPr>
          <p:cNvPr id="2" name="Content Placeholder 1"/>
          <p:cNvSpPr>
            <a:spLocks noGrp="1"/>
          </p:cNvSpPr>
          <p:nvPr>
            <p:ph idx="1"/>
          </p:nvPr>
        </p:nvSpPr>
        <p:spPr/>
        <p:txBody>
          <a:bodyPr/>
          <a:lstStyle/>
          <a:p>
            <a:r>
              <a:rPr lang="en-US" dirty="0" smtClean="0"/>
              <a:t>After my presentation to MATH 4801 in 2014, undergrad Philippe Laban worked with me to create </a:t>
            </a:r>
          </a:p>
          <a:p>
            <a:pPr marL="0" indent="0">
              <a:buNone/>
            </a:pPr>
            <a:r>
              <a:rPr lang="en-US" dirty="0"/>
              <a:t> </a:t>
            </a:r>
            <a:r>
              <a:rPr lang="en-US" dirty="0" smtClean="0"/>
              <a:t>            </a:t>
            </a:r>
            <a:r>
              <a:rPr lang="en-US" dirty="0" smtClean="0">
                <a:hlinkClick r:id="rId2"/>
              </a:rPr>
              <a:t>wikigraph</a:t>
            </a:r>
            <a:endParaRPr lang="en-US" dirty="0" smtClean="0"/>
          </a:p>
          <a:p>
            <a:pPr marL="0" indent="0">
              <a:buNone/>
            </a:pPr>
            <a:r>
              <a:rPr lang="en-US" dirty="0"/>
              <a:t>  </a:t>
            </a:r>
            <a:r>
              <a:rPr lang="en-US"/>
              <a:t> </a:t>
            </a:r>
            <a:r>
              <a:rPr lang="en-US" smtClean="0"/>
              <a:t>at http</a:t>
            </a:r>
            <a:r>
              <a:rPr lang="en-US" dirty="0"/>
              <a:t>://</a:t>
            </a:r>
            <a:r>
              <a:rPr lang="en-US" dirty="0" err="1"/>
              <a:t>wikigraph.gatech.edu</a:t>
            </a:r>
            <a:r>
              <a:rPr lang="en-US" dirty="0" smtClean="0"/>
              <a:t>/</a:t>
            </a:r>
            <a:endParaRPr lang="en-US" dirty="0"/>
          </a:p>
        </p:txBody>
      </p:sp>
    </p:spTree>
    <p:extLst>
      <p:ext uri="{BB962C8B-B14F-4D97-AF65-F5344CB8AC3E}">
        <p14:creationId xmlns:p14="http://schemas.microsoft.com/office/powerpoint/2010/main" val="139608679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85800" y="228600"/>
            <a:ext cx="7772400" cy="1143000"/>
          </a:xfrm>
        </p:spPr>
        <p:txBody>
          <a:bodyPr/>
          <a:lstStyle/>
          <a:p>
            <a:r>
              <a:rPr lang="en-US" sz="2800" i="0" dirty="0" smtClean="0">
                <a:solidFill>
                  <a:srgbClr val="008000"/>
                </a:solidFill>
              </a:rPr>
              <a:t>What about network data, as encoded in a </a:t>
            </a:r>
            <a:r>
              <a:rPr lang="en-US" sz="2800" dirty="0" smtClean="0">
                <a:solidFill>
                  <a:srgbClr val="FF0000"/>
                </a:solidFill>
              </a:rPr>
              <a:t>combinatorial graph</a:t>
            </a:r>
            <a:r>
              <a:rPr lang="en-US" sz="2800" i="0" dirty="0" smtClean="0">
                <a:solidFill>
                  <a:srgbClr val="008000"/>
                </a:solidFill>
              </a:rPr>
              <a:t>?</a:t>
            </a:r>
            <a:endParaRPr lang="en-US" sz="2800" i="0" dirty="0">
              <a:solidFill>
                <a:srgbClr val="008000"/>
              </a:solidFill>
            </a:endParaRPr>
          </a:p>
        </p:txBody>
      </p:sp>
      <p:pic>
        <p:nvPicPr>
          <p:cNvPr id="4" name="Content Placeholder 3" descr="MathematicsGraph.png"/>
          <p:cNvPicPr>
            <a:picLocks noGrp="1" noChangeAspect="1"/>
          </p:cNvPicPr>
          <p:nvPr>
            <p:ph idx="1"/>
          </p:nvPr>
        </p:nvPicPr>
        <p:blipFill>
          <a:blip r:embed="rId2">
            <a:extLst>
              <a:ext uri="{28A0092B-C50C-407E-A947-70E740481C1C}">
                <a14:useLocalDpi xmlns:a14="http://schemas.microsoft.com/office/drawing/2010/main" val="0"/>
              </a:ext>
            </a:extLst>
          </a:blip>
          <a:srcRect l="45" r="45"/>
          <a:stretch>
            <a:fillRect/>
          </a:stretch>
        </p:blipFill>
        <p:spPr>
          <a:xfrm>
            <a:off x="0" y="1981200"/>
            <a:ext cx="9144000" cy="4876800"/>
          </a:xfrm>
        </p:spPr>
      </p:pic>
    </p:spTree>
    <p:extLst>
      <p:ext uri="{BB962C8B-B14F-4D97-AF65-F5344CB8AC3E}">
        <p14:creationId xmlns:p14="http://schemas.microsoft.com/office/powerpoint/2010/main" val="355784324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85800" y="228600"/>
            <a:ext cx="7772400" cy="1143000"/>
          </a:xfrm>
        </p:spPr>
        <p:txBody>
          <a:bodyPr/>
          <a:lstStyle/>
          <a:p>
            <a:r>
              <a:rPr lang="en-US" sz="2800" i="0" dirty="0" smtClean="0">
                <a:solidFill>
                  <a:srgbClr val="008000"/>
                </a:solidFill>
              </a:rPr>
              <a:t>What about network data, as encoded in a </a:t>
            </a:r>
            <a:r>
              <a:rPr lang="en-US" sz="2800" dirty="0" smtClean="0">
                <a:solidFill>
                  <a:srgbClr val="FF0000"/>
                </a:solidFill>
              </a:rPr>
              <a:t>combinatorial graph</a:t>
            </a:r>
            <a:r>
              <a:rPr lang="en-US" sz="2800" i="0" dirty="0" smtClean="0">
                <a:solidFill>
                  <a:srgbClr val="008000"/>
                </a:solidFill>
              </a:rPr>
              <a:t>?</a:t>
            </a:r>
            <a:endParaRPr lang="en-US" sz="2800" i="0" dirty="0">
              <a:solidFill>
                <a:srgbClr val="008000"/>
              </a:solidFill>
            </a:endParaRPr>
          </a:p>
        </p:txBody>
      </p:sp>
      <p:pic>
        <p:nvPicPr>
          <p:cNvPr id="3" name="Picture 2" descr="FourierGraph.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95400" y="853845"/>
            <a:ext cx="7023100" cy="5394555"/>
          </a:xfrm>
          <a:prstGeom prst="rect">
            <a:avLst/>
          </a:prstGeom>
        </p:spPr>
      </p:pic>
    </p:spTree>
    <p:extLst>
      <p:ext uri="{BB962C8B-B14F-4D97-AF65-F5344CB8AC3E}">
        <p14:creationId xmlns:p14="http://schemas.microsoft.com/office/powerpoint/2010/main" val="361146063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772400" cy="1143000"/>
          </a:xfrm>
        </p:spPr>
        <p:txBody>
          <a:bodyPr/>
          <a:lstStyle/>
          <a:p>
            <a:r>
              <a:rPr lang="en-US" dirty="0" smtClean="0"/>
              <a:t>Let the graph vibrate, and listen to it!</a:t>
            </a:r>
            <a:endParaRPr lang="en-US" dirty="0"/>
          </a:p>
        </p:txBody>
      </p:sp>
      <p:pic>
        <p:nvPicPr>
          <p:cNvPr id="5" name="Picture 4" descr="Screen shot 2014-05-10 at 6.44.15 PM.png"/>
          <p:cNvPicPr>
            <a:picLocks noChangeAspect="1"/>
          </p:cNvPicPr>
          <p:nvPr/>
        </p:nvPicPr>
        <p:blipFill>
          <a:blip r:embed="rId2">
            <a:clrChange>
              <a:clrFrom>
                <a:srgbClr val="FFFFFF"/>
              </a:clrFrom>
              <a:clrTo>
                <a:srgbClr val="FFFFFF">
                  <a:alpha val="0"/>
                </a:srgbClr>
              </a:clrTo>
            </a:clrChange>
          </a:blip>
          <a:stretch>
            <a:fillRect/>
          </a:stretch>
        </p:blipFill>
        <p:spPr>
          <a:xfrm>
            <a:off x="457200" y="1371600"/>
            <a:ext cx="5194300" cy="4102100"/>
          </a:xfrm>
          <a:prstGeom prst="rect">
            <a:avLst/>
          </a:prstGeom>
        </p:spPr>
      </p:pic>
      <p:sp>
        <p:nvSpPr>
          <p:cNvPr id="6" name="TextBox 5"/>
          <p:cNvSpPr txBox="1"/>
          <p:nvPr/>
        </p:nvSpPr>
        <p:spPr>
          <a:xfrm>
            <a:off x="6096000" y="1981200"/>
            <a:ext cx="2667000" cy="2677656"/>
          </a:xfrm>
          <a:prstGeom prst="rect">
            <a:avLst/>
          </a:prstGeom>
          <a:noFill/>
        </p:spPr>
        <p:txBody>
          <a:bodyPr wrap="square" rtlCol="0">
            <a:spAutoFit/>
          </a:bodyPr>
          <a:lstStyle/>
          <a:p>
            <a:r>
              <a:rPr lang="en-US" dirty="0" smtClean="0"/>
              <a:t>On a discrete structure, there is also a wave equation and special frequencies of vibration</a:t>
            </a:r>
            <a:endParaRPr lang="en-US" dirty="0"/>
          </a:p>
        </p:txBody>
      </p:sp>
    </p:spTree>
    <p:extLst>
      <p:ext uri="{BB962C8B-B14F-4D97-AF65-F5344CB8AC3E}">
        <p14:creationId xmlns:p14="http://schemas.microsoft.com/office/powerpoint/2010/main" val="307508480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772400" cy="1143000"/>
          </a:xfrm>
        </p:spPr>
        <p:txBody>
          <a:bodyPr/>
          <a:lstStyle/>
          <a:p>
            <a:r>
              <a:rPr lang="en-US" dirty="0" smtClean="0"/>
              <a:t>Let the graph vibrate, and listen to it!</a:t>
            </a:r>
            <a:endParaRPr lang="en-US" dirty="0"/>
          </a:p>
        </p:txBody>
      </p:sp>
      <p:sp>
        <p:nvSpPr>
          <p:cNvPr id="6" name="TextBox 5"/>
          <p:cNvSpPr txBox="1"/>
          <p:nvPr/>
        </p:nvSpPr>
        <p:spPr>
          <a:xfrm>
            <a:off x="6096000" y="1981200"/>
            <a:ext cx="2667000" cy="3785652"/>
          </a:xfrm>
          <a:prstGeom prst="rect">
            <a:avLst/>
          </a:prstGeom>
          <a:noFill/>
        </p:spPr>
        <p:txBody>
          <a:bodyPr wrap="square" rtlCol="0">
            <a:spAutoFit/>
          </a:bodyPr>
          <a:lstStyle/>
          <a:p>
            <a:r>
              <a:rPr lang="en-US" dirty="0" smtClean="0"/>
              <a:t>There are actually different ways to set up the discrete </a:t>
            </a:r>
            <a:r>
              <a:rPr lang="en-US" dirty="0" err="1" smtClean="0"/>
              <a:t>Laplacian</a:t>
            </a:r>
            <a:r>
              <a:rPr lang="en-US" dirty="0" smtClean="0"/>
              <a:t>, but in any version, the frequencies do not always</a:t>
            </a:r>
          </a:p>
          <a:p>
            <a:r>
              <a:rPr lang="en-US" dirty="0" smtClean="0"/>
              <a:t>determine the graph. </a:t>
            </a:r>
            <a:endParaRPr lang="en-US" dirty="0"/>
          </a:p>
        </p:txBody>
      </p:sp>
      <p:pic>
        <p:nvPicPr>
          <p:cNvPr id="3" name="Picture 2"/>
          <p:cNvPicPr>
            <a:picLocks noChangeAspect="1"/>
          </p:cNvPicPr>
          <p:nvPr/>
        </p:nvPicPr>
        <p:blipFill>
          <a:blip r:embed="rId2">
            <a:clrChange>
              <a:clrFrom>
                <a:srgbClr val="FFFFFF"/>
              </a:clrFrom>
              <a:clrTo>
                <a:srgbClr val="FFFFFF">
                  <a:alpha val="0"/>
                </a:srgbClr>
              </a:clrTo>
            </a:clrChange>
          </a:blip>
          <a:stretch>
            <a:fillRect/>
          </a:stretch>
        </p:blipFill>
        <p:spPr>
          <a:xfrm>
            <a:off x="381000" y="1828800"/>
            <a:ext cx="4724400" cy="1690687"/>
          </a:xfrm>
          <a:prstGeom prst="rect">
            <a:avLst/>
          </a:prstGeom>
        </p:spPr>
      </p:pic>
      <p:sp>
        <p:nvSpPr>
          <p:cNvPr id="7" name="Text Box 4"/>
          <p:cNvSpPr txBox="1">
            <a:spLocks noChangeArrowheads="1"/>
          </p:cNvSpPr>
          <p:nvPr/>
        </p:nvSpPr>
        <p:spPr bwMode="auto">
          <a:xfrm>
            <a:off x="381000" y="1447800"/>
            <a:ext cx="4800600" cy="461665"/>
          </a:xfrm>
          <a:prstGeom prst="rect">
            <a:avLst/>
          </a:prstGeom>
          <a:noFill/>
          <a:ln w="9525">
            <a:noFill/>
            <a:miter lim="800000"/>
            <a:headEnd/>
            <a:tailEnd/>
          </a:ln>
        </p:spPr>
        <p:txBody>
          <a:bodyPr wrap="square">
            <a:prstTxWarp prst="textNoShape">
              <a:avLst/>
            </a:prstTxWarp>
            <a:spAutoFit/>
          </a:bodyPr>
          <a:lstStyle/>
          <a:p>
            <a:r>
              <a:rPr lang="en-US" sz="1200" dirty="0" smtClean="0"/>
              <a:t>Example of Steve Butler, Iowa State, for the “normalized </a:t>
            </a:r>
            <a:r>
              <a:rPr lang="en-US" sz="1200" dirty="0" err="1" smtClean="0"/>
              <a:t>Laplacian</a:t>
            </a:r>
            <a:r>
              <a:rPr lang="en-US" sz="1200" dirty="0" smtClean="0"/>
              <a:t>” </a:t>
            </a:r>
          </a:p>
          <a:p>
            <a:r>
              <a:rPr lang="en-US" sz="1200" dirty="0" smtClean="0"/>
              <a:t>and adjacency matrix.</a:t>
            </a:r>
            <a:endParaRPr lang="en-US" sz="1200" dirty="0"/>
          </a:p>
        </p:txBody>
      </p:sp>
      <p:sp>
        <p:nvSpPr>
          <p:cNvPr id="8" name="Text Box 4"/>
          <p:cNvSpPr txBox="1">
            <a:spLocks noChangeArrowheads="1"/>
          </p:cNvSpPr>
          <p:nvPr/>
        </p:nvSpPr>
        <p:spPr bwMode="auto">
          <a:xfrm>
            <a:off x="381000" y="3990201"/>
            <a:ext cx="6477000" cy="276999"/>
          </a:xfrm>
          <a:prstGeom prst="rect">
            <a:avLst/>
          </a:prstGeom>
          <a:noFill/>
          <a:ln w="9525">
            <a:noFill/>
            <a:miter lim="800000"/>
            <a:headEnd/>
            <a:tailEnd/>
          </a:ln>
        </p:spPr>
        <p:txBody>
          <a:bodyPr wrap="square">
            <a:prstTxWarp prst="textNoShape">
              <a:avLst/>
            </a:prstTxWarp>
            <a:spAutoFit/>
          </a:bodyPr>
          <a:lstStyle/>
          <a:p>
            <a:r>
              <a:rPr lang="en-US" sz="1200" dirty="0" smtClean="0"/>
              <a:t>Mouse and fish for the standard </a:t>
            </a:r>
            <a:r>
              <a:rPr lang="en-US" sz="1200" dirty="0" err="1" smtClean="0"/>
              <a:t>Laplacian</a:t>
            </a:r>
            <a:r>
              <a:rPr lang="en-US" sz="1200" dirty="0" smtClean="0"/>
              <a:t>. </a:t>
            </a:r>
            <a:endParaRPr lang="en-US" sz="1200" dirty="0"/>
          </a:p>
        </p:txBody>
      </p:sp>
      <p:cxnSp>
        <p:nvCxnSpPr>
          <p:cNvPr id="28" name="Straight Connector 27"/>
          <p:cNvCxnSpPr/>
          <p:nvPr/>
        </p:nvCxnSpPr>
        <p:spPr bwMode="auto">
          <a:xfrm>
            <a:off x="3048000" y="4495800"/>
            <a:ext cx="457200" cy="3810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0" name="Straight Connector 29"/>
          <p:cNvCxnSpPr/>
          <p:nvPr/>
        </p:nvCxnSpPr>
        <p:spPr bwMode="auto">
          <a:xfrm flipV="1">
            <a:off x="3048000" y="4876800"/>
            <a:ext cx="457200" cy="3048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flipV="1">
            <a:off x="3048000" y="4495800"/>
            <a:ext cx="0" cy="6858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4" name="Straight Connector 33"/>
          <p:cNvCxnSpPr/>
          <p:nvPr/>
        </p:nvCxnSpPr>
        <p:spPr bwMode="auto">
          <a:xfrm flipV="1">
            <a:off x="3505200" y="4495800"/>
            <a:ext cx="381000" cy="3810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6" name="Straight Connector 35"/>
          <p:cNvCxnSpPr/>
          <p:nvPr/>
        </p:nvCxnSpPr>
        <p:spPr bwMode="auto">
          <a:xfrm>
            <a:off x="3505200" y="4876800"/>
            <a:ext cx="457200" cy="3048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a:off x="3886200" y="4495800"/>
            <a:ext cx="609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9" name="Straight Connector 38"/>
          <p:cNvCxnSpPr/>
          <p:nvPr/>
        </p:nvCxnSpPr>
        <p:spPr bwMode="auto">
          <a:xfrm>
            <a:off x="3962400" y="5181600"/>
            <a:ext cx="533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0" name="Straight Connector 39"/>
          <p:cNvCxnSpPr/>
          <p:nvPr/>
        </p:nvCxnSpPr>
        <p:spPr bwMode="auto">
          <a:xfrm>
            <a:off x="4495800" y="4495800"/>
            <a:ext cx="0" cy="6858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a:off x="2057400" y="4495800"/>
            <a:ext cx="457200" cy="3810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3" name="Straight Connector 42"/>
          <p:cNvCxnSpPr/>
          <p:nvPr/>
        </p:nvCxnSpPr>
        <p:spPr bwMode="auto">
          <a:xfrm flipV="1">
            <a:off x="2057400" y="4876800"/>
            <a:ext cx="457200" cy="3048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4" name="Straight Connector 43"/>
          <p:cNvCxnSpPr/>
          <p:nvPr/>
        </p:nvCxnSpPr>
        <p:spPr bwMode="auto">
          <a:xfrm flipV="1">
            <a:off x="2057400" y="4495800"/>
            <a:ext cx="0" cy="6858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5" name="Straight Connector 44"/>
          <p:cNvCxnSpPr/>
          <p:nvPr/>
        </p:nvCxnSpPr>
        <p:spPr bwMode="auto">
          <a:xfrm flipV="1">
            <a:off x="1066800" y="4495800"/>
            <a:ext cx="381000" cy="3810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6" name="Straight Connector 45"/>
          <p:cNvCxnSpPr/>
          <p:nvPr/>
        </p:nvCxnSpPr>
        <p:spPr bwMode="auto">
          <a:xfrm>
            <a:off x="1066800" y="4876800"/>
            <a:ext cx="457200" cy="3048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7" name="Straight Connector 46"/>
          <p:cNvCxnSpPr/>
          <p:nvPr/>
        </p:nvCxnSpPr>
        <p:spPr bwMode="auto">
          <a:xfrm>
            <a:off x="1447800" y="4495800"/>
            <a:ext cx="609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8" name="Straight Connector 47"/>
          <p:cNvCxnSpPr/>
          <p:nvPr/>
        </p:nvCxnSpPr>
        <p:spPr bwMode="auto">
          <a:xfrm>
            <a:off x="1524000" y="5181600"/>
            <a:ext cx="533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0" name="Straight Connector 49"/>
          <p:cNvCxnSpPr/>
          <p:nvPr/>
        </p:nvCxnSpPr>
        <p:spPr bwMode="auto">
          <a:xfrm>
            <a:off x="533400" y="4876800"/>
            <a:ext cx="533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08023190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772400" cy="1143000"/>
          </a:xfrm>
        </p:spPr>
        <p:txBody>
          <a:bodyPr/>
          <a:lstStyle/>
          <a:p>
            <a:r>
              <a:rPr lang="en-US" dirty="0" smtClean="0"/>
              <a:t>Let the graph vibrate, and listen to it!</a:t>
            </a:r>
            <a:endParaRPr lang="en-US" dirty="0"/>
          </a:p>
        </p:txBody>
      </p:sp>
      <p:sp>
        <p:nvSpPr>
          <p:cNvPr id="6" name="TextBox 5"/>
          <p:cNvSpPr txBox="1"/>
          <p:nvPr/>
        </p:nvSpPr>
        <p:spPr>
          <a:xfrm>
            <a:off x="1676400" y="1905000"/>
            <a:ext cx="6019800" cy="1200328"/>
          </a:xfrm>
          <a:prstGeom prst="rect">
            <a:avLst/>
          </a:prstGeom>
          <a:noFill/>
        </p:spPr>
        <p:txBody>
          <a:bodyPr wrap="square" rtlCol="0">
            <a:spAutoFit/>
          </a:bodyPr>
          <a:lstStyle/>
          <a:p>
            <a:r>
              <a:rPr lang="en-US" dirty="0" smtClean="0"/>
              <a:t>Nobody completely understands what sets of frequencies are possible for graphs, but there are regularities.</a:t>
            </a:r>
            <a:endParaRPr lang="en-US" dirty="0"/>
          </a:p>
        </p:txBody>
      </p:sp>
    </p:spTree>
    <p:extLst>
      <p:ext uri="{BB962C8B-B14F-4D97-AF65-F5344CB8AC3E}">
        <p14:creationId xmlns:p14="http://schemas.microsoft.com/office/powerpoint/2010/main" val="335224934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772400" cy="1143000"/>
          </a:xfrm>
        </p:spPr>
        <p:txBody>
          <a:bodyPr/>
          <a:lstStyle/>
          <a:p>
            <a:r>
              <a:rPr lang="en-US" dirty="0" smtClean="0"/>
              <a:t>Let the graph vibrate, and listen to it!</a:t>
            </a:r>
            <a:endParaRPr lang="en-US" dirty="0"/>
          </a:p>
        </p:txBody>
      </p:sp>
      <p:sp>
        <p:nvSpPr>
          <p:cNvPr id="6" name="TextBox 5"/>
          <p:cNvSpPr txBox="1"/>
          <p:nvPr/>
        </p:nvSpPr>
        <p:spPr>
          <a:xfrm>
            <a:off x="1676400" y="1905000"/>
            <a:ext cx="6019800" cy="1200328"/>
          </a:xfrm>
          <a:prstGeom prst="rect">
            <a:avLst/>
          </a:prstGeom>
          <a:noFill/>
        </p:spPr>
        <p:txBody>
          <a:bodyPr wrap="square" rtlCol="0">
            <a:spAutoFit/>
          </a:bodyPr>
          <a:lstStyle/>
          <a:p>
            <a:r>
              <a:rPr lang="en-US" dirty="0" smtClean="0"/>
              <a:t>Nobody completely understands what sets of frequencies are possible for graphs, but there are regularities.</a:t>
            </a:r>
            <a:endParaRPr lang="en-US" dirty="0"/>
          </a:p>
        </p:txBody>
      </p:sp>
      <p:sp>
        <p:nvSpPr>
          <p:cNvPr id="4" name="TextBox 3"/>
          <p:cNvSpPr txBox="1"/>
          <p:nvPr/>
        </p:nvSpPr>
        <p:spPr>
          <a:xfrm rot="20709296">
            <a:off x="1904987" y="3916731"/>
            <a:ext cx="5181623" cy="461665"/>
          </a:xfrm>
          <a:prstGeom prst="rect">
            <a:avLst/>
          </a:prstGeom>
          <a:noFill/>
        </p:spPr>
        <p:txBody>
          <a:bodyPr wrap="square" rtlCol="0">
            <a:spAutoFit/>
          </a:bodyPr>
          <a:lstStyle/>
          <a:p>
            <a:r>
              <a:rPr lang="en-US" b="1" dirty="0" smtClean="0">
                <a:solidFill>
                  <a:srgbClr val="008000"/>
                </a:solidFill>
                <a:latin typeface="Bradley Hand ITC TT"/>
              </a:rPr>
              <a:t>Yay!  Open problems and conjectures!</a:t>
            </a:r>
            <a:endParaRPr lang="en-US" b="1" dirty="0">
              <a:solidFill>
                <a:srgbClr val="008000"/>
              </a:solidFill>
              <a:latin typeface="Bradley Hand ITC TT"/>
            </a:endParaRPr>
          </a:p>
        </p:txBody>
      </p:sp>
    </p:spTree>
    <p:extLst>
      <p:ext uri="{BB962C8B-B14F-4D97-AF65-F5344CB8AC3E}">
        <p14:creationId xmlns:p14="http://schemas.microsoft.com/office/powerpoint/2010/main" val="138485782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11-04 at 8.53.39 A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600" y="1981200"/>
            <a:ext cx="9144000" cy="3438099"/>
          </a:xfrm>
          <a:prstGeom prst="rect">
            <a:avLst/>
          </a:prstGeom>
        </p:spPr>
      </p:pic>
    </p:spTree>
    <p:extLst>
      <p:ext uri="{BB962C8B-B14F-4D97-AF65-F5344CB8AC3E}">
        <p14:creationId xmlns:p14="http://schemas.microsoft.com/office/powerpoint/2010/main" val="382448645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insight of Joseph Fourier</a:t>
            </a:r>
          </a:p>
        </p:txBody>
      </p:sp>
      <p:sp>
        <p:nvSpPr>
          <p:cNvPr id="3" name="Content Placeholder 2"/>
          <p:cNvSpPr>
            <a:spLocks noGrp="1"/>
          </p:cNvSpPr>
          <p:nvPr>
            <p:ph idx="1"/>
          </p:nvPr>
        </p:nvSpPr>
        <p:spPr/>
        <p:txBody>
          <a:bodyPr/>
          <a:lstStyle/>
          <a:p>
            <a:r>
              <a:rPr lang="en-US" dirty="0" smtClean="0"/>
              <a:t>Or, as usual, maybe of Leonhard Euler before him:  “Any” sound is a superposition of pure frequencies.</a:t>
            </a:r>
            <a:endParaRPr lang="en-US" dirty="0"/>
          </a:p>
        </p:txBody>
      </p:sp>
      <p:pic>
        <p:nvPicPr>
          <p:cNvPr id="4" name="Picture 3"/>
          <p:cNvPicPr>
            <a:picLocks noChangeAspect="1"/>
          </p:cNvPicPr>
          <p:nvPr/>
        </p:nvPicPr>
        <p:blipFill>
          <a:blip r:embed="rId2"/>
          <a:stretch>
            <a:fillRect/>
          </a:stretch>
        </p:blipFill>
        <p:spPr>
          <a:xfrm>
            <a:off x="0" y="3706091"/>
            <a:ext cx="2590800" cy="3149600"/>
          </a:xfrm>
          <a:prstGeom prst="rect">
            <a:avLst/>
          </a:prstGeom>
        </p:spPr>
      </p:pic>
    </p:spTree>
    <p:extLst>
      <p:ext uri="{BB962C8B-B14F-4D97-AF65-F5344CB8AC3E}">
        <p14:creationId xmlns:p14="http://schemas.microsoft.com/office/powerpoint/2010/main" val="157744897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11-04 at 8.55.29 A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7700" y="3219450"/>
            <a:ext cx="8178800" cy="2266950"/>
          </a:xfrm>
          <a:prstGeom prst="rect">
            <a:avLst/>
          </a:prstGeom>
        </p:spPr>
      </p:pic>
    </p:spTree>
    <p:extLst>
      <p:ext uri="{BB962C8B-B14F-4D97-AF65-F5344CB8AC3E}">
        <p14:creationId xmlns:p14="http://schemas.microsoft.com/office/powerpoint/2010/main" val="274812716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Dimension and complexity</a:t>
            </a:r>
            <a:endParaRPr lang="en-US" sz="3600" dirty="0"/>
          </a:p>
        </p:txBody>
      </p:sp>
      <p:sp>
        <p:nvSpPr>
          <p:cNvPr id="4" name="Rectangle 3"/>
          <p:cNvSpPr txBox="1">
            <a:spLocks noChangeArrowheads="1"/>
          </p:cNvSpPr>
          <p:nvPr/>
        </p:nvSpPr>
        <p:spPr bwMode="auto">
          <a:xfrm>
            <a:off x="685800" y="16764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90000"/>
              <a:buFont typeface="Wingdings" pitchFamily="-105"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90000"/>
              <a:buFont typeface="Wingdings" pitchFamily="-105"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90000"/>
              <a:buFont typeface="Wingdings" pitchFamily="-105" charset="2"/>
              <a:buChar char=""/>
              <a:defRPr sz="2400">
                <a:solidFill>
                  <a:schemeClr val="tx1"/>
                </a:solidFill>
                <a:latin typeface="+mn-lt"/>
                <a:ea typeface="+mn-ea"/>
              </a:defRPr>
            </a:lvl3pPr>
            <a:lvl4pPr marL="1600200" indent="-228600" algn="l" rtl="0" eaLnBrk="0" fontAlgn="base" hangingPunct="0">
              <a:spcBef>
                <a:spcPct val="20000"/>
              </a:spcBef>
              <a:spcAft>
                <a:spcPct val="0"/>
              </a:spcAft>
              <a:buSzPct val="90000"/>
              <a:buFont typeface="Wingdings" pitchFamily="-105"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SzPct val="90000"/>
              <a:buFont typeface="Wingdings" pitchFamily="-105" charset="2"/>
              <a:buChar char=""/>
              <a:defRPr sz="2000">
                <a:solidFill>
                  <a:schemeClr val="tx1"/>
                </a:solidFill>
                <a:latin typeface="+mn-lt"/>
                <a:ea typeface="+mn-ea"/>
              </a:defRPr>
            </a:lvl5pPr>
            <a:lvl6pPr marL="2514600" indent="-228600" algn="l" rtl="0" fontAlgn="base">
              <a:spcBef>
                <a:spcPct val="20000"/>
              </a:spcBef>
              <a:spcAft>
                <a:spcPct val="0"/>
              </a:spcAft>
              <a:buClr>
                <a:schemeClr val="bg2"/>
              </a:buClr>
              <a:buSzPct val="90000"/>
              <a:buFont typeface="Wingdings" pitchFamily="29" charset="2"/>
              <a:buChar char=""/>
              <a:defRPr sz="2000">
                <a:solidFill>
                  <a:schemeClr val="tx1"/>
                </a:solidFill>
                <a:latin typeface="+mn-lt"/>
                <a:ea typeface="+mn-ea"/>
              </a:defRPr>
            </a:lvl6pPr>
            <a:lvl7pPr marL="2971800" indent="-228600" algn="l" rtl="0" fontAlgn="base">
              <a:spcBef>
                <a:spcPct val="20000"/>
              </a:spcBef>
              <a:spcAft>
                <a:spcPct val="0"/>
              </a:spcAft>
              <a:buClr>
                <a:schemeClr val="bg2"/>
              </a:buClr>
              <a:buSzPct val="90000"/>
              <a:buFont typeface="Wingdings" pitchFamily="29" charset="2"/>
              <a:buChar char=""/>
              <a:defRPr sz="2000">
                <a:solidFill>
                  <a:schemeClr val="tx1"/>
                </a:solidFill>
                <a:latin typeface="+mn-lt"/>
                <a:ea typeface="+mn-ea"/>
              </a:defRPr>
            </a:lvl7pPr>
            <a:lvl8pPr marL="3429000" indent="-228600" algn="l" rtl="0" fontAlgn="base">
              <a:spcBef>
                <a:spcPct val="20000"/>
              </a:spcBef>
              <a:spcAft>
                <a:spcPct val="0"/>
              </a:spcAft>
              <a:buClr>
                <a:schemeClr val="bg2"/>
              </a:buClr>
              <a:buSzPct val="90000"/>
              <a:buFont typeface="Wingdings" pitchFamily="29" charset="2"/>
              <a:buChar char=""/>
              <a:defRPr sz="2000">
                <a:solidFill>
                  <a:schemeClr val="tx1"/>
                </a:solidFill>
                <a:latin typeface="+mn-lt"/>
                <a:ea typeface="+mn-ea"/>
              </a:defRPr>
            </a:lvl8pPr>
            <a:lvl9pPr marL="3886200" indent="-228600" algn="l" rtl="0" fontAlgn="base">
              <a:spcBef>
                <a:spcPct val="20000"/>
              </a:spcBef>
              <a:spcAft>
                <a:spcPct val="0"/>
              </a:spcAft>
              <a:buClr>
                <a:schemeClr val="bg2"/>
              </a:buClr>
              <a:buSzPct val="90000"/>
              <a:buFont typeface="Wingdings" pitchFamily="29" charset="2"/>
              <a:buChar char=""/>
              <a:defRPr sz="2000">
                <a:solidFill>
                  <a:schemeClr val="tx1"/>
                </a:solidFill>
                <a:latin typeface="+mn-lt"/>
                <a:ea typeface="+mn-ea"/>
              </a:defRPr>
            </a:lvl9pPr>
          </a:lstStyle>
          <a:p>
            <a:r>
              <a:rPr lang="en-US" dirty="0" smtClean="0"/>
              <a:t>A two-dimensional image can be complicated, but, as Descartes emphasized, each point in the image can be located by asking only two questions.</a:t>
            </a:r>
          </a:p>
          <a:p>
            <a:r>
              <a:rPr lang="en-US" dirty="0" smtClean="0"/>
              <a:t>In this way, dimension is a measure of complexity:  How many questions do you need to ask to understand the data?</a:t>
            </a:r>
          </a:p>
          <a:p>
            <a:r>
              <a:rPr lang="en-US" i="1" dirty="0" smtClean="0"/>
              <a:t>Is this something one can hear?</a:t>
            </a:r>
            <a:endParaRPr lang="en-US" dirty="0"/>
          </a:p>
        </p:txBody>
      </p:sp>
    </p:spTree>
    <p:extLst>
      <p:ext uri="{BB962C8B-B14F-4D97-AF65-F5344CB8AC3E}">
        <p14:creationId xmlns:p14="http://schemas.microsoft.com/office/powerpoint/2010/main" val="133541169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295400" y="0"/>
            <a:ext cx="7772400" cy="1143000"/>
          </a:xfrm>
        </p:spPr>
        <p:txBody>
          <a:bodyPr/>
          <a:lstStyle/>
          <a:p>
            <a:r>
              <a:rPr lang="en-US" dirty="0" smtClean="0"/>
              <a:t>Is </a:t>
            </a:r>
            <a:r>
              <a:rPr lang="en-US" dirty="0"/>
              <a:t>d</a:t>
            </a:r>
            <a:r>
              <a:rPr lang="en-US" dirty="0" smtClean="0"/>
              <a:t>imension (complexity) something that one can hear?</a:t>
            </a:r>
            <a:endParaRPr lang="en-US" dirty="0"/>
          </a:p>
        </p:txBody>
      </p:sp>
      <p:sp>
        <p:nvSpPr>
          <p:cNvPr id="3" name="TextBox 2"/>
          <p:cNvSpPr txBox="1"/>
          <p:nvPr/>
        </p:nvSpPr>
        <p:spPr>
          <a:xfrm>
            <a:off x="1828800" y="2209800"/>
            <a:ext cx="4572000" cy="461665"/>
          </a:xfrm>
          <a:prstGeom prst="rect">
            <a:avLst/>
          </a:prstGeom>
          <a:noFill/>
        </p:spPr>
        <p:txBody>
          <a:bodyPr wrap="square" rtlCol="0">
            <a:spAutoFit/>
          </a:bodyPr>
          <a:lstStyle/>
          <a:p>
            <a:r>
              <a:rPr lang="en-US" dirty="0" smtClean="0"/>
              <a:t>(See </a:t>
            </a:r>
            <a:r>
              <a:rPr lang="en-US" dirty="0" err="1" smtClean="0"/>
              <a:t>Mathematica</a:t>
            </a:r>
            <a:r>
              <a:rPr lang="en-US" dirty="0" smtClean="0"/>
              <a:t> notebook)</a:t>
            </a:r>
            <a:endParaRPr lang="en-US" dirty="0"/>
          </a:p>
        </p:txBody>
      </p:sp>
    </p:spTree>
    <p:extLst>
      <p:ext uri="{BB962C8B-B14F-4D97-AF65-F5344CB8AC3E}">
        <p14:creationId xmlns:p14="http://schemas.microsoft.com/office/powerpoint/2010/main" val="218573376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Dimension and complexity</a:t>
            </a:r>
            <a:endParaRPr lang="en-US" sz="3600" dirty="0"/>
          </a:p>
        </p:txBody>
      </p:sp>
      <p:sp>
        <p:nvSpPr>
          <p:cNvPr id="4" name="Rectangle 3"/>
          <p:cNvSpPr txBox="1">
            <a:spLocks noChangeArrowheads="1"/>
          </p:cNvSpPr>
          <p:nvPr/>
        </p:nvSpPr>
        <p:spPr bwMode="auto">
          <a:xfrm>
            <a:off x="685800" y="16764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90000"/>
              <a:buFont typeface="Wingdings" pitchFamily="-105"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90000"/>
              <a:buFont typeface="Wingdings" pitchFamily="-105"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90000"/>
              <a:buFont typeface="Wingdings" pitchFamily="-105" charset="2"/>
              <a:buChar char=""/>
              <a:defRPr sz="2400">
                <a:solidFill>
                  <a:schemeClr val="tx1"/>
                </a:solidFill>
                <a:latin typeface="+mn-lt"/>
                <a:ea typeface="+mn-ea"/>
              </a:defRPr>
            </a:lvl3pPr>
            <a:lvl4pPr marL="1600200" indent="-228600" algn="l" rtl="0" eaLnBrk="0" fontAlgn="base" hangingPunct="0">
              <a:spcBef>
                <a:spcPct val="20000"/>
              </a:spcBef>
              <a:spcAft>
                <a:spcPct val="0"/>
              </a:spcAft>
              <a:buSzPct val="90000"/>
              <a:buFont typeface="Wingdings" pitchFamily="-105"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SzPct val="90000"/>
              <a:buFont typeface="Wingdings" pitchFamily="-105" charset="2"/>
              <a:buChar char=""/>
              <a:defRPr sz="2000">
                <a:solidFill>
                  <a:schemeClr val="tx1"/>
                </a:solidFill>
                <a:latin typeface="+mn-lt"/>
                <a:ea typeface="+mn-ea"/>
              </a:defRPr>
            </a:lvl5pPr>
            <a:lvl6pPr marL="2514600" indent="-228600" algn="l" rtl="0" fontAlgn="base">
              <a:spcBef>
                <a:spcPct val="20000"/>
              </a:spcBef>
              <a:spcAft>
                <a:spcPct val="0"/>
              </a:spcAft>
              <a:buClr>
                <a:schemeClr val="bg2"/>
              </a:buClr>
              <a:buSzPct val="90000"/>
              <a:buFont typeface="Wingdings" pitchFamily="29" charset="2"/>
              <a:buChar char=""/>
              <a:defRPr sz="2000">
                <a:solidFill>
                  <a:schemeClr val="tx1"/>
                </a:solidFill>
                <a:latin typeface="+mn-lt"/>
                <a:ea typeface="+mn-ea"/>
              </a:defRPr>
            </a:lvl6pPr>
            <a:lvl7pPr marL="2971800" indent="-228600" algn="l" rtl="0" fontAlgn="base">
              <a:spcBef>
                <a:spcPct val="20000"/>
              </a:spcBef>
              <a:spcAft>
                <a:spcPct val="0"/>
              </a:spcAft>
              <a:buClr>
                <a:schemeClr val="bg2"/>
              </a:buClr>
              <a:buSzPct val="90000"/>
              <a:buFont typeface="Wingdings" pitchFamily="29" charset="2"/>
              <a:buChar char=""/>
              <a:defRPr sz="2000">
                <a:solidFill>
                  <a:schemeClr val="tx1"/>
                </a:solidFill>
                <a:latin typeface="+mn-lt"/>
                <a:ea typeface="+mn-ea"/>
              </a:defRPr>
            </a:lvl7pPr>
            <a:lvl8pPr marL="3429000" indent="-228600" algn="l" rtl="0" fontAlgn="base">
              <a:spcBef>
                <a:spcPct val="20000"/>
              </a:spcBef>
              <a:spcAft>
                <a:spcPct val="0"/>
              </a:spcAft>
              <a:buClr>
                <a:schemeClr val="bg2"/>
              </a:buClr>
              <a:buSzPct val="90000"/>
              <a:buFont typeface="Wingdings" pitchFamily="29" charset="2"/>
              <a:buChar char=""/>
              <a:defRPr sz="2000">
                <a:solidFill>
                  <a:schemeClr val="tx1"/>
                </a:solidFill>
                <a:latin typeface="+mn-lt"/>
                <a:ea typeface="+mn-ea"/>
              </a:defRPr>
            </a:lvl8pPr>
            <a:lvl9pPr marL="3886200" indent="-228600" algn="l" rtl="0" fontAlgn="base">
              <a:spcBef>
                <a:spcPct val="20000"/>
              </a:spcBef>
              <a:spcAft>
                <a:spcPct val="0"/>
              </a:spcAft>
              <a:buClr>
                <a:schemeClr val="bg2"/>
              </a:buClr>
              <a:buSzPct val="90000"/>
              <a:buFont typeface="Wingdings" pitchFamily="29" charset="2"/>
              <a:buChar char=""/>
              <a:defRPr sz="2000">
                <a:solidFill>
                  <a:schemeClr val="tx1"/>
                </a:solidFill>
                <a:latin typeface="+mn-lt"/>
                <a:ea typeface="+mn-ea"/>
              </a:defRPr>
            </a:lvl9pPr>
          </a:lstStyle>
          <a:p>
            <a:r>
              <a:rPr lang="en-US" dirty="0" smtClean="0">
                <a:solidFill>
                  <a:schemeClr val="accent3">
                    <a:lumMod val="50000"/>
                  </a:schemeClr>
                </a:solidFill>
              </a:rPr>
              <a:t>A two-dimensional image can be complicated, but, as Descartes emphasized, each point in the image can be located by asking only two questions.</a:t>
            </a:r>
          </a:p>
          <a:p>
            <a:r>
              <a:rPr lang="en-US" dirty="0" smtClean="0"/>
              <a:t>In this way, dimension is a measure of complexity.  As we saw, one can hear the dimension of a vibrating object.</a:t>
            </a:r>
            <a:endParaRPr lang="en-US" dirty="0"/>
          </a:p>
        </p:txBody>
      </p:sp>
    </p:spTree>
    <p:extLst>
      <p:ext uri="{BB962C8B-B14F-4D97-AF65-F5344CB8AC3E}">
        <p14:creationId xmlns:p14="http://schemas.microsoft.com/office/powerpoint/2010/main" val="19470958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Dimension and complexity</a:t>
            </a:r>
            <a:endParaRPr lang="en-US" sz="3600" dirty="0"/>
          </a:p>
        </p:txBody>
      </p:sp>
      <p:sp>
        <p:nvSpPr>
          <p:cNvPr id="4" name="Rectangle 3"/>
          <p:cNvSpPr txBox="1">
            <a:spLocks noChangeArrowheads="1"/>
          </p:cNvSpPr>
          <p:nvPr/>
        </p:nvSpPr>
        <p:spPr bwMode="auto">
          <a:xfrm>
            <a:off x="685800" y="16764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90000"/>
              <a:buFont typeface="Wingdings" pitchFamily="-105"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90000"/>
              <a:buFont typeface="Wingdings" pitchFamily="-105"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90000"/>
              <a:buFont typeface="Wingdings" pitchFamily="-105" charset="2"/>
              <a:buChar char=""/>
              <a:defRPr sz="2400">
                <a:solidFill>
                  <a:schemeClr val="tx1"/>
                </a:solidFill>
                <a:latin typeface="+mn-lt"/>
                <a:ea typeface="+mn-ea"/>
              </a:defRPr>
            </a:lvl3pPr>
            <a:lvl4pPr marL="1600200" indent="-228600" algn="l" rtl="0" eaLnBrk="0" fontAlgn="base" hangingPunct="0">
              <a:spcBef>
                <a:spcPct val="20000"/>
              </a:spcBef>
              <a:spcAft>
                <a:spcPct val="0"/>
              </a:spcAft>
              <a:buSzPct val="90000"/>
              <a:buFont typeface="Wingdings" pitchFamily="-105"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SzPct val="90000"/>
              <a:buFont typeface="Wingdings" pitchFamily="-105" charset="2"/>
              <a:buChar char=""/>
              <a:defRPr sz="2000">
                <a:solidFill>
                  <a:schemeClr val="tx1"/>
                </a:solidFill>
                <a:latin typeface="+mn-lt"/>
                <a:ea typeface="+mn-ea"/>
              </a:defRPr>
            </a:lvl5pPr>
            <a:lvl6pPr marL="2514600" indent="-228600" algn="l" rtl="0" fontAlgn="base">
              <a:spcBef>
                <a:spcPct val="20000"/>
              </a:spcBef>
              <a:spcAft>
                <a:spcPct val="0"/>
              </a:spcAft>
              <a:buClr>
                <a:schemeClr val="bg2"/>
              </a:buClr>
              <a:buSzPct val="90000"/>
              <a:buFont typeface="Wingdings" pitchFamily="29" charset="2"/>
              <a:buChar char=""/>
              <a:defRPr sz="2000">
                <a:solidFill>
                  <a:schemeClr val="tx1"/>
                </a:solidFill>
                <a:latin typeface="+mn-lt"/>
                <a:ea typeface="+mn-ea"/>
              </a:defRPr>
            </a:lvl6pPr>
            <a:lvl7pPr marL="2971800" indent="-228600" algn="l" rtl="0" fontAlgn="base">
              <a:spcBef>
                <a:spcPct val="20000"/>
              </a:spcBef>
              <a:spcAft>
                <a:spcPct val="0"/>
              </a:spcAft>
              <a:buClr>
                <a:schemeClr val="bg2"/>
              </a:buClr>
              <a:buSzPct val="90000"/>
              <a:buFont typeface="Wingdings" pitchFamily="29" charset="2"/>
              <a:buChar char=""/>
              <a:defRPr sz="2000">
                <a:solidFill>
                  <a:schemeClr val="tx1"/>
                </a:solidFill>
                <a:latin typeface="+mn-lt"/>
                <a:ea typeface="+mn-ea"/>
              </a:defRPr>
            </a:lvl7pPr>
            <a:lvl8pPr marL="3429000" indent="-228600" algn="l" rtl="0" fontAlgn="base">
              <a:spcBef>
                <a:spcPct val="20000"/>
              </a:spcBef>
              <a:spcAft>
                <a:spcPct val="0"/>
              </a:spcAft>
              <a:buClr>
                <a:schemeClr val="bg2"/>
              </a:buClr>
              <a:buSzPct val="90000"/>
              <a:buFont typeface="Wingdings" pitchFamily="29" charset="2"/>
              <a:buChar char=""/>
              <a:defRPr sz="2000">
                <a:solidFill>
                  <a:schemeClr val="tx1"/>
                </a:solidFill>
                <a:latin typeface="+mn-lt"/>
                <a:ea typeface="+mn-ea"/>
              </a:defRPr>
            </a:lvl8pPr>
            <a:lvl9pPr marL="3886200" indent="-228600" algn="l" rtl="0" fontAlgn="base">
              <a:spcBef>
                <a:spcPct val="20000"/>
              </a:spcBef>
              <a:spcAft>
                <a:spcPct val="0"/>
              </a:spcAft>
              <a:buClr>
                <a:schemeClr val="bg2"/>
              </a:buClr>
              <a:buSzPct val="90000"/>
              <a:buFont typeface="Wingdings" pitchFamily="29" charset="2"/>
              <a:buChar char=""/>
              <a:defRPr sz="2000">
                <a:solidFill>
                  <a:schemeClr val="tx1"/>
                </a:solidFill>
                <a:latin typeface="+mn-lt"/>
                <a:ea typeface="+mn-ea"/>
              </a:defRPr>
            </a:lvl9pPr>
          </a:lstStyle>
          <a:p>
            <a:r>
              <a:rPr lang="en-US" dirty="0" smtClean="0">
                <a:solidFill>
                  <a:schemeClr val="accent3">
                    <a:lumMod val="50000"/>
                  </a:schemeClr>
                </a:solidFill>
              </a:rPr>
              <a:t>A two-dimensional image can be complicated, but, as Descartes emphasized, each point in the image can be located by asking only two questions.</a:t>
            </a:r>
          </a:p>
          <a:p>
            <a:r>
              <a:rPr lang="en-US" dirty="0" smtClean="0"/>
              <a:t>In this way, dimension is a measure of complexity.  As we saw, one can hear the dimension of a vibrating object.</a:t>
            </a:r>
          </a:p>
          <a:p>
            <a:r>
              <a:rPr lang="en-US" i="1" dirty="0" smtClean="0">
                <a:solidFill>
                  <a:srgbClr val="FF0000"/>
                </a:solidFill>
              </a:rPr>
              <a:t>What about a graph?</a:t>
            </a:r>
            <a:endParaRPr lang="en-US" i="1" dirty="0">
              <a:solidFill>
                <a:srgbClr val="FF0000"/>
              </a:solidFill>
            </a:endParaRPr>
          </a:p>
        </p:txBody>
      </p:sp>
    </p:spTree>
    <p:extLst>
      <p:ext uri="{BB962C8B-B14F-4D97-AF65-F5344CB8AC3E}">
        <p14:creationId xmlns:p14="http://schemas.microsoft.com/office/powerpoint/2010/main" val="334736963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772400" cy="1143000"/>
          </a:xfrm>
        </p:spPr>
        <p:txBody>
          <a:bodyPr/>
          <a:lstStyle/>
          <a:p>
            <a:r>
              <a:rPr lang="en-US" dirty="0"/>
              <a:t>Dimension and complexity</a:t>
            </a:r>
          </a:p>
        </p:txBody>
      </p:sp>
      <p:pic>
        <p:nvPicPr>
          <p:cNvPr id="5" name="Picture 4" descr="Screen shot 2014-05-10 at 6.44.15 PM.png"/>
          <p:cNvPicPr>
            <a:picLocks noChangeAspect="1"/>
          </p:cNvPicPr>
          <p:nvPr/>
        </p:nvPicPr>
        <p:blipFill>
          <a:blip r:embed="rId2">
            <a:clrChange>
              <a:clrFrom>
                <a:srgbClr val="FFFFFF"/>
              </a:clrFrom>
              <a:clrTo>
                <a:srgbClr val="FFFFFF">
                  <a:alpha val="0"/>
                </a:srgbClr>
              </a:clrTo>
            </a:clrChange>
          </a:blip>
          <a:stretch>
            <a:fillRect/>
          </a:stretch>
        </p:blipFill>
        <p:spPr>
          <a:xfrm>
            <a:off x="457200" y="1371600"/>
            <a:ext cx="5194300" cy="4102100"/>
          </a:xfrm>
          <a:prstGeom prst="rect">
            <a:avLst/>
          </a:prstGeom>
        </p:spPr>
      </p:pic>
      <p:sp>
        <p:nvSpPr>
          <p:cNvPr id="6" name="TextBox 5"/>
          <p:cNvSpPr txBox="1"/>
          <p:nvPr/>
        </p:nvSpPr>
        <p:spPr>
          <a:xfrm>
            <a:off x="6096000" y="1981200"/>
            <a:ext cx="2667000" cy="3785652"/>
          </a:xfrm>
          <a:prstGeom prst="rect">
            <a:avLst/>
          </a:prstGeom>
          <a:noFill/>
        </p:spPr>
        <p:txBody>
          <a:bodyPr wrap="square" rtlCol="0">
            <a:spAutoFit/>
          </a:bodyPr>
          <a:lstStyle/>
          <a:p>
            <a:r>
              <a:rPr lang="en-US" dirty="0" smtClean="0"/>
              <a:t>This is a randomly generated “graph” showing 520 connections among 100 items.  How many independent kinds of information (“dimensions”) are there?</a:t>
            </a:r>
            <a:endParaRPr lang="en-US" dirty="0"/>
          </a:p>
        </p:txBody>
      </p:sp>
    </p:spTree>
    <p:extLst>
      <p:ext uri="{BB962C8B-B14F-4D97-AF65-F5344CB8AC3E}">
        <p14:creationId xmlns:p14="http://schemas.microsoft.com/office/powerpoint/2010/main" val="215922410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295400" y="0"/>
            <a:ext cx="7772400" cy="1143000"/>
          </a:xfrm>
        </p:spPr>
        <p:txBody>
          <a:bodyPr/>
          <a:lstStyle/>
          <a:p>
            <a:r>
              <a:rPr lang="en-US" dirty="0"/>
              <a:t>Dimension and complexity</a:t>
            </a:r>
          </a:p>
        </p:txBody>
      </p:sp>
      <p:sp>
        <p:nvSpPr>
          <p:cNvPr id="6" name="TextBox 5"/>
          <p:cNvSpPr txBox="1"/>
          <p:nvPr/>
        </p:nvSpPr>
        <p:spPr>
          <a:xfrm>
            <a:off x="457200" y="1524000"/>
            <a:ext cx="5943600" cy="1569660"/>
          </a:xfrm>
          <a:prstGeom prst="rect">
            <a:avLst/>
          </a:prstGeom>
          <a:noFill/>
        </p:spPr>
        <p:txBody>
          <a:bodyPr wrap="square" rtlCol="0">
            <a:spAutoFit/>
          </a:bodyPr>
          <a:lstStyle/>
          <a:p>
            <a:r>
              <a:rPr lang="en-US" dirty="0" smtClean="0"/>
              <a:t>Some graphs, like regular lattices, have an obvious dimensionality.  Z</a:t>
            </a:r>
            <a:r>
              <a:rPr lang="en-US" baseline="30000" dirty="0">
                <a:latin typeface="Symbol" pitchFamily="-123" charset="2"/>
              </a:rPr>
              <a:t>n</a:t>
            </a:r>
            <a:r>
              <a:rPr lang="en-US" dirty="0" smtClean="0"/>
              <a:t> can be said to have dimension </a:t>
            </a:r>
            <a:r>
              <a:rPr lang="en-US" dirty="0" smtClean="0">
                <a:latin typeface="Symbol" pitchFamily="-123" charset="2"/>
              </a:rPr>
              <a:t>n</a:t>
            </a:r>
            <a:r>
              <a:rPr lang="en-US" dirty="0" smtClean="0">
                <a:latin typeface="Times CY" charset="0"/>
                <a:sym typeface="Symbol" charset="0"/>
              </a:rPr>
              <a:t>.</a:t>
            </a:r>
            <a:endParaRPr lang="en-US" dirty="0">
              <a:latin typeface="Times CY" charset="0"/>
              <a:sym typeface="Symbol" charset="0"/>
            </a:endParaRPr>
          </a:p>
          <a:p>
            <a:r>
              <a:rPr lang="en-US" dirty="0" smtClean="0"/>
              <a:t>.</a:t>
            </a:r>
            <a:endParaRPr lang="en-US" dirty="0"/>
          </a:p>
        </p:txBody>
      </p:sp>
    </p:spTree>
    <p:extLst>
      <p:ext uri="{BB962C8B-B14F-4D97-AF65-F5344CB8AC3E}">
        <p14:creationId xmlns:p14="http://schemas.microsoft.com/office/powerpoint/2010/main" val="300707618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1295400" y="0"/>
            <a:ext cx="7772400" cy="1143000"/>
          </a:xfrm>
        </p:spPr>
        <p:txBody>
          <a:bodyPr/>
          <a:lstStyle/>
          <a:p>
            <a:r>
              <a:rPr lang="en-US" dirty="0"/>
              <a:t>Dimension and complexity</a:t>
            </a:r>
          </a:p>
        </p:txBody>
      </p:sp>
      <p:sp>
        <p:nvSpPr>
          <p:cNvPr id="6" name="Title 1"/>
          <p:cNvSpPr txBox="1">
            <a:spLocks/>
          </p:cNvSpPr>
          <p:nvPr/>
        </p:nvSpPr>
        <p:spPr bwMode="auto">
          <a:xfrm>
            <a:off x="1295400" y="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rebuchet MS" pitchFamily="29" charset="0"/>
                <a:ea typeface="ＭＳ Ｐゴシック" pitchFamily="29" charset="-128"/>
                <a:cs typeface="ＭＳ Ｐゴシック" pitchFamily="29" charset="-128"/>
              </a:defRPr>
            </a:lvl2pPr>
            <a:lvl3pPr algn="r" rtl="0" eaLnBrk="0" fontAlgn="base" hangingPunct="0">
              <a:spcBef>
                <a:spcPct val="0"/>
              </a:spcBef>
              <a:spcAft>
                <a:spcPct val="0"/>
              </a:spcAft>
              <a:defRPr sz="4400" i="1">
                <a:solidFill>
                  <a:schemeClr val="tx2"/>
                </a:solidFill>
                <a:latin typeface="Trebuchet MS" pitchFamily="29" charset="0"/>
                <a:ea typeface="ＭＳ Ｐゴシック" pitchFamily="29" charset="-128"/>
                <a:cs typeface="ＭＳ Ｐゴシック" pitchFamily="29" charset="-128"/>
              </a:defRPr>
            </a:lvl3pPr>
            <a:lvl4pPr algn="r" rtl="0" eaLnBrk="0" fontAlgn="base" hangingPunct="0">
              <a:spcBef>
                <a:spcPct val="0"/>
              </a:spcBef>
              <a:spcAft>
                <a:spcPct val="0"/>
              </a:spcAft>
              <a:defRPr sz="4400" i="1">
                <a:solidFill>
                  <a:schemeClr val="tx2"/>
                </a:solidFill>
                <a:latin typeface="Trebuchet MS" pitchFamily="29" charset="0"/>
                <a:ea typeface="ＭＳ Ｐゴシック" pitchFamily="29" charset="-128"/>
                <a:cs typeface="ＭＳ Ｐゴシック" pitchFamily="29" charset="-128"/>
              </a:defRPr>
            </a:lvl4pPr>
            <a:lvl5pPr algn="r" rtl="0" eaLnBrk="0" fontAlgn="base" hangingPunct="0">
              <a:spcBef>
                <a:spcPct val="0"/>
              </a:spcBef>
              <a:spcAft>
                <a:spcPct val="0"/>
              </a:spcAft>
              <a:defRPr sz="4400" i="1">
                <a:solidFill>
                  <a:schemeClr val="tx2"/>
                </a:solidFill>
                <a:latin typeface="Trebuchet MS" pitchFamily="29" charset="0"/>
                <a:ea typeface="ＭＳ Ｐゴシック" pitchFamily="29" charset="-128"/>
                <a:cs typeface="ＭＳ Ｐゴシック" pitchFamily="29" charset="-128"/>
              </a:defRPr>
            </a:lvl5pPr>
            <a:lvl6pPr marL="457200" algn="r" rtl="0" fontAlgn="base">
              <a:spcBef>
                <a:spcPct val="0"/>
              </a:spcBef>
              <a:spcAft>
                <a:spcPct val="0"/>
              </a:spcAft>
              <a:defRPr sz="4400" i="1">
                <a:solidFill>
                  <a:schemeClr val="tx2"/>
                </a:solidFill>
                <a:latin typeface="Trebuchet MS" pitchFamily="29" charset="0"/>
                <a:ea typeface="ＭＳ Ｐゴシック" pitchFamily="29" charset="-128"/>
                <a:cs typeface="ＭＳ Ｐゴシック" pitchFamily="29" charset="-128"/>
              </a:defRPr>
            </a:lvl6pPr>
            <a:lvl7pPr marL="914400" algn="r" rtl="0" fontAlgn="base">
              <a:spcBef>
                <a:spcPct val="0"/>
              </a:spcBef>
              <a:spcAft>
                <a:spcPct val="0"/>
              </a:spcAft>
              <a:defRPr sz="4400" i="1">
                <a:solidFill>
                  <a:schemeClr val="tx2"/>
                </a:solidFill>
                <a:latin typeface="Trebuchet MS" pitchFamily="29" charset="0"/>
                <a:ea typeface="ＭＳ Ｐゴシック" pitchFamily="29" charset="-128"/>
                <a:cs typeface="ＭＳ Ｐゴシック" pitchFamily="29" charset="-128"/>
              </a:defRPr>
            </a:lvl7pPr>
            <a:lvl8pPr marL="1371600" algn="r" rtl="0" fontAlgn="base">
              <a:spcBef>
                <a:spcPct val="0"/>
              </a:spcBef>
              <a:spcAft>
                <a:spcPct val="0"/>
              </a:spcAft>
              <a:defRPr sz="4400" i="1">
                <a:solidFill>
                  <a:schemeClr val="tx2"/>
                </a:solidFill>
                <a:latin typeface="Trebuchet MS" pitchFamily="29" charset="0"/>
                <a:ea typeface="ＭＳ Ｐゴシック" pitchFamily="29" charset="-128"/>
                <a:cs typeface="ＭＳ Ｐゴシック" pitchFamily="29" charset="-128"/>
              </a:defRPr>
            </a:lvl8pPr>
            <a:lvl9pPr marL="1828800" algn="r" rtl="0" fontAlgn="base">
              <a:spcBef>
                <a:spcPct val="0"/>
              </a:spcBef>
              <a:spcAft>
                <a:spcPct val="0"/>
              </a:spcAft>
              <a:defRPr sz="4400" i="1">
                <a:solidFill>
                  <a:schemeClr val="tx2"/>
                </a:solidFill>
                <a:latin typeface="Trebuchet MS" pitchFamily="29" charset="0"/>
                <a:ea typeface="ＭＳ Ｐゴシック" pitchFamily="29" charset="-128"/>
                <a:cs typeface="ＭＳ Ｐゴシック" pitchFamily="29" charset="-128"/>
              </a:defRPr>
            </a:lvl9pPr>
          </a:lstStyle>
          <a:p>
            <a:r>
              <a:rPr lang="en-US" smtClean="0"/>
              <a:t>Dimension and complexity</a:t>
            </a:r>
            <a:endParaRPr lang="en-US" dirty="0"/>
          </a:p>
        </p:txBody>
      </p:sp>
      <p:sp>
        <p:nvSpPr>
          <p:cNvPr id="7" name="TextBox 6"/>
          <p:cNvSpPr txBox="1"/>
          <p:nvPr/>
        </p:nvSpPr>
        <p:spPr>
          <a:xfrm>
            <a:off x="1295400" y="5910590"/>
            <a:ext cx="5105400" cy="261610"/>
          </a:xfrm>
          <a:prstGeom prst="rect">
            <a:avLst/>
          </a:prstGeom>
          <a:noFill/>
        </p:spPr>
        <p:txBody>
          <a:bodyPr wrap="square" rtlCol="0">
            <a:spAutoFit/>
          </a:bodyPr>
          <a:lstStyle/>
          <a:p>
            <a:r>
              <a:rPr lang="en-US" sz="1100" dirty="0" smtClean="0"/>
              <a:t>Harrell-</a:t>
            </a:r>
            <a:r>
              <a:rPr lang="en-US" sz="1100" dirty="0" err="1" smtClean="0"/>
              <a:t>Stubbe</a:t>
            </a:r>
            <a:r>
              <a:rPr lang="en-US" sz="1100" dirty="0" smtClean="0"/>
              <a:t>, </a:t>
            </a:r>
            <a:r>
              <a:rPr lang="en-US" sz="1100" i="1" dirty="0" smtClean="0"/>
              <a:t>Linear Algebra and Applications, 2014.</a:t>
            </a:r>
            <a:endParaRPr lang="en-US" sz="1100" i="1" dirty="0"/>
          </a:p>
        </p:txBody>
      </p:sp>
      <p:pic>
        <p:nvPicPr>
          <p:cNvPr id="8" name="Picture 7" descr="Screen Shot 2014-11-04 at 9.05.26 AM.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43000" y="1219200"/>
            <a:ext cx="7162800" cy="208989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4-05-10 at 6.44.15 PM.png"/>
          <p:cNvPicPr>
            <a:picLocks noChangeAspect="1"/>
          </p:cNvPicPr>
          <p:nvPr/>
        </p:nvPicPr>
        <p:blipFill>
          <a:blip r:embed="rId2">
            <a:clrChange>
              <a:clrFrom>
                <a:srgbClr val="FFFFFF"/>
              </a:clrFrom>
              <a:clrTo>
                <a:srgbClr val="FFFFFF">
                  <a:alpha val="0"/>
                </a:srgbClr>
              </a:clrTo>
            </a:clrChange>
          </a:blip>
          <a:stretch>
            <a:fillRect/>
          </a:stretch>
        </p:blipFill>
        <p:spPr>
          <a:xfrm>
            <a:off x="457200" y="1371600"/>
            <a:ext cx="5194300" cy="4102100"/>
          </a:xfrm>
          <a:prstGeom prst="rect">
            <a:avLst/>
          </a:prstGeom>
        </p:spPr>
      </p:pic>
      <p:sp>
        <p:nvSpPr>
          <p:cNvPr id="6" name="TextBox 5"/>
          <p:cNvSpPr txBox="1"/>
          <p:nvPr/>
        </p:nvSpPr>
        <p:spPr>
          <a:xfrm>
            <a:off x="6096000" y="1981200"/>
            <a:ext cx="2667000" cy="3785652"/>
          </a:xfrm>
          <a:prstGeom prst="rect">
            <a:avLst/>
          </a:prstGeom>
          <a:noFill/>
        </p:spPr>
        <p:txBody>
          <a:bodyPr wrap="square" rtlCol="0">
            <a:spAutoFit/>
          </a:bodyPr>
          <a:lstStyle/>
          <a:p>
            <a:r>
              <a:rPr lang="en-US" dirty="0" smtClean="0"/>
              <a:t>This is a randomly generated “graph” showing 520 connections among 100 items.  How many independent kinds of information (“dimensions”) are there?</a:t>
            </a:r>
            <a:endParaRPr lang="en-US" dirty="0"/>
          </a:p>
        </p:txBody>
      </p:sp>
      <p:sp>
        <p:nvSpPr>
          <p:cNvPr id="7" name="TextBox 6"/>
          <p:cNvSpPr txBox="1"/>
          <p:nvPr/>
        </p:nvSpPr>
        <p:spPr>
          <a:xfrm>
            <a:off x="685800" y="5638800"/>
            <a:ext cx="7696200" cy="1200328"/>
          </a:xfrm>
          <a:prstGeom prst="rect">
            <a:avLst/>
          </a:prstGeom>
          <a:noFill/>
        </p:spPr>
        <p:txBody>
          <a:bodyPr wrap="square" rtlCol="0">
            <a:spAutoFit/>
          </a:bodyPr>
          <a:lstStyle/>
          <a:p>
            <a:r>
              <a:rPr lang="en-US" dirty="0" smtClean="0">
                <a:solidFill>
                  <a:srgbClr val="FF0000"/>
                </a:solidFill>
              </a:rPr>
              <a:t>According to our theorem: </a:t>
            </a:r>
            <a:r>
              <a:rPr lang="en-US" i="1" dirty="0" smtClean="0">
                <a:solidFill>
                  <a:srgbClr val="FF0000"/>
                </a:solidFill>
              </a:rPr>
              <a:t>It is only three-dimensional!  The story of this graph can be understood in terms of three questions.</a:t>
            </a:r>
            <a:endParaRPr lang="en-US" i="1" dirty="0">
              <a:solidFill>
                <a:srgbClr val="FF0000"/>
              </a:solidFill>
            </a:endParaRPr>
          </a:p>
        </p:txBody>
      </p:sp>
      <p:sp>
        <p:nvSpPr>
          <p:cNvPr id="8" name="Title 1"/>
          <p:cNvSpPr>
            <a:spLocks noGrp="1"/>
          </p:cNvSpPr>
          <p:nvPr>
            <p:ph type="title"/>
          </p:nvPr>
        </p:nvSpPr>
        <p:spPr>
          <a:xfrm>
            <a:off x="1295400" y="0"/>
            <a:ext cx="7772400" cy="1143000"/>
          </a:xfrm>
        </p:spPr>
        <p:txBody>
          <a:bodyPr/>
          <a:lstStyle/>
          <a:p>
            <a:r>
              <a:rPr lang="en-US" dirty="0"/>
              <a:t>Dimension and complexity</a:t>
            </a:r>
          </a:p>
        </p:txBody>
      </p:sp>
    </p:spTree>
    <p:extLst>
      <p:ext uri="{BB962C8B-B14F-4D97-AF65-F5344CB8AC3E}">
        <p14:creationId xmlns:p14="http://schemas.microsoft.com/office/powerpoint/2010/main" val="152922161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blip>
          <a:srcRect/>
          <a:stretch>
            <a:fillRect/>
          </a:stretch>
        </a:blipFill>
        <a:effectLst/>
      </p:bgPr>
    </p:bg>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685800" y="609600"/>
            <a:ext cx="7772400" cy="1143000"/>
          </a:xfrm>
        </p:spPr>
        <p:txBody>
          <a:bodyPr/>
          <a:lstStyle/>
          <a:p>
            <a:pPr eaLnBrk="1" hangingPunct="1"/>
            <a:r>
              <a:rPr lang="en-US" dirty="0" smtClean="0"/>
              <a:t>A deeper look at the statistics </a:t>
            </a:r>
            <a:r>
              <a:rPr lang="en-US" smtClean="0"/>
              <a:t>of spectra:</a:t>
            </a:r>
            <a:endParaRPr lang="en-US" dirty="0" smtClean="0"/>
          </a:p>
        </p:txBody>
      </p:sp>
      <p:pic>
        <p:nvPicPr>
          <p:cNvPr id="4" name="Picture 3" descr="Screen Shot 2014-11-03 at 5.24.41 PM.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00200" y="2819400"/>
            <a:ext cx="6477000" cy="117009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insight of Joseph Fourier</a:t>
            </a:r>
          </a:p>
        </p:txBody>
      </p:sp>
      <p:sp>
        <p:nvSpPr>
          <p:cNvPr id="3" name="Content Placeholder 2"/>
          <p:cNvSpPr>
            <a:spLocks noGrp="1"/>
          </p:cNvSpPr>
          <p:nvPr>
            <p:ph idx="1"/>
          </p:nvPr>
        </p:nvSpPr>
        <p:spPr/>
        <p:txBody>
          <a:bodyPr/>
          <a:lstStyle/>
          <a:p>
            <a:r>
              <a:rPr lang="en-US" dirty="0" smtClean="0"/>
              <a:t>Or, as usual, maybe of Euler before him:  “Any” sound is a superposition of pure frequencies.</a:t>
            </a:r>
          </a:p>
          <a:p>
            <a:r>
              <a:rPr lang="en-US" dirty="0" smtClean="0"/>
              <a:t>Your inner ear turns out to be an instrument capable of breaking sounds into pure frequencies, multiples of </a:t>
            </a:r>
          </a:p>
          <a:p>
            <a:pPr marL="0" indent="0">
              <a:buNone/>
            </a:pPr>
            <a:r>
              <a:rPr lang="en-US" dirty="0"/>
              <a:t> </a:t>
            </a:r>
            <a:r>
              <a:rPr lang="en-US" dirty="0" smtClean="0"/>
              <a:t>     </a:t>
            </a:r>
            <a:r>
              <a:rPr lang="en-US" dirty="0" err="1" smtClean="0"/>
              <a:t>cos</a:t>
            </a:r>
            <a:r>
              <a:rPr lang="en-US" dirty="0" smtClean="0"/>
              <a:t>(</a:t>
            </a:r>
            <a:r>
              <a:rPr lang="en-US" dirty="0" err="1" smtClean="0">
                <a:latin typeface="Symbol" pitchFamily="-123" charset="2"/>
              </a:rPr>
              <a:t>w</a:t>
            </a:r>
            <a:r>
              <a:rPr lang="en-US" dirty="0" err="1" smtClean="0"/>
              <a:t>t</a:t>
            </a:r>
            <a:r>
              <a:rPr lang="en-US" dirty="0" smtClean="0"/>
              <a:t> - </a:t>
            </a:r>
            <a:r>
              <a:rPr lang="en-US" dirty="0" smtClean="0">
                <a:latin typeface="Symbol" pitchFamily="-123" charset="2"/>
              </a:rPr>
              <a:t>f</a:t>
            </a:r>
            <a:r>
              <a:rPr lang="en-US" dirty="0" smtClean="0"/>
              <a:t>)    or   </a:t>
            </a:r>
            <a:r>
              <a:rPr lang="en-US" dirty="0" err="1" smtClean="0"/>
              <a:t>exp</a:t>
            </a:r>
            <a:r>
              <a:rPr lang="en-US" dirty="0" smtClean="0"/>
              <a:t>(</a:t>
            </a:r>
            <a:r>
              <a:rPr lang="en-US" dirty="0" err="1" smtClean="0"/>
              <a:t>i</a:t>
            </a:r>
            <a:r>
              <a:rPr lang="en-US" dirty="0" smtClean="0"/>
              <a:t>(</a:t>
            </a:r>
            <a:r>
              <a:rPr lang="en-US" dirty="0" err="1" smtClean="0">
                <a:latin typeface="Symbol" pitchFamily="-123" charset="2"/>
              </a:rPr>
              <a:t>w</a:t>
            </a:r>
            <a:r>
              <a:rPr lang="en-US" dirty="0" err="1" smtClean="0"/>
              <a:t>t</a:t>
            </a:r>
            <a:r>
              <a:rPr lang="en-US" dirty="0" smtClean="0"/>
              <a:t>))</a:t>
            </a:r>
            <a:endParaRPr lang="en-US" dirty="0"/>
          </a:p>
        </p:txBody>
      </p:sp>
    </p:spTree>
    <p:extLst>
      <p:ext uri="{BB962C8B-B14F-4D97-AF65-F5344CB8AC3E}">
        <p14:creationId xmlns:p14="http://schemas.microsoft.com/office/powerpoint/2010/main" val="66885110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blip>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762000" y="4495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1" u="none" strike="noStrike" kern="0" cap="none" spc="0" normalizeH="0" baseline="0" noProof="0" smtClean="0">
                <a:ln>
                  <a:noFill/>
                </a:ln>
                <a:solidFill>
                  <a:schemeClr val="tx2"/>
                </a:solidFill>
                <a:effectLst/>
                <a:uLnTx/>
                <a:uFillTx/>
                <a:latin typeface="Jazz LET" charset="0"/>
                <a:ea typeface="+mj-ea"/>
                <a:cs typeface="+mj-cs"/>
              </a:rPr>
              <a:t>THE END</a:t>
            </a:r>
            <a:endParaRPr kumimoji="0" lang="en-US" sz="4400" b="0" i="1" u="none" strike="noStrike" kern="0" cap="none" spc="0" normalizeH="0" baseline="0" noProof="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105286241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blip>
          <a:srcRect/>
          <a:stretch>
            <a:fillRect/>
          </a:stretch>
        </a:blipFill>
        <a:effectLst/>
      </p:bgPr>
    </p:bg>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762000" y="4495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1" u="none" strike="noStrike" kern="0" cap="none" spc="0" normalizeH="0" baseline="0" noProof="0" smtClean="0">
                <a:ln>
                  <a:noFill/>
                </a:ln>
                <a:solidFill>
                  <a:schemeClr val="tx2"/>
                </a:solidFill>
                <a:effectLst/>
                <a:uLnTx/>
                <a:uFillTx/>
                <a:latin typeface="Jazz LET" charset="0"/>
                <a:ea typeface="+mj-ea"/>
                <a:cs typeface="+mj-cs"/>
              </a:rPr>
              <a:t>THE END</a:t>
            </a:r>
            <a:endParaRPr kumimoji="0" lang="en-US" sz="4400" b="0" i="1" u="none" strike="noStrike" kern="0" cap="none" spc="0" normalizeH="0" baseline="0" noProof="0">
              <a:ln>
                <a:noFill/>
              </a:ln>
              <a:solidFill>
                <a:schemeClr val="tx2"/>
              </a:solidFill>
              <a:effectLst/>
              <a:uLnTx/>
              <a:uFillTx/>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685800" y="609600"/>
            <a:ext cx="7772400" cy="1143000"/>
          </a:xfrm>
        </p:spPr>
        <p:txBody>
          <a:bodyPr/>
          <a:lstStyle/>
          <a:p>
            <a:r>
              <a:rPr lang="en-US" dirty="0" smtClean="0"/>
              <a:t>Fourier series and integrals</a:t>
            </a:r>
            <a:endParaRPr lang="en-US" dirty="0"/>
          </a:p>
        </p:txBody>
      </p:sp>
      <p:sp>
        <p:nvSpPr>
          <p:cNvPr id="6" name="Content Placeholder 2"/>
          <p:cNvSpPr txBox="1">
            <a:spLocks/>
          </p:cNvSpPr>
          <p:nvPr/>
        </p:nvSpPr>
        <p:spPr>
          <a:xfrm>
            <a:off x="685800" y="1981200"/>
            <a:ext cx="7772400" cy="4114800"/>
          </a:xfrm>
          <a:prstGeom prst="rect">
            <a:avLst/>
          </a:prstGeom>
        </p:spPr>
        <p:txBody>
          <a:bodyPr/>
          <a:lstStyle>
            <a:lvl1pPr marL="342900" indent="-342900" algn="l" rtl="0" eaLnBrk="0" fontAlgn="base" hangingPunct="0">
              <a:spcBef>
                <a:spcPct val="20000"/>
              </a:spcBef>
              <a:spcAft>
                <a:spcPct val="0"/>
              </a:spcAft>
              <a:buClr>
                <a:schemeClr val="accent2"/>
              </a:buClr>
              <a:buSzPct val="90000"/>
              <a:buFont typeface="Wingdings" pitchFamily="-105"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90000"/>
              <a:buFont typeface="Wingdings" pitchFamily="-105"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90000"/>
              <a:buFont typeface="Wingdings" pitchFamily="-105" charset="2"/>
              <a:buChar char=""/>
              <a:defRPr sz="2400">
                <a:solidFill>
                  <a:schemeClr val="tx1"/>
                </a:solidFill>
                <a:latin typeface="+mn-lt"/>
                <a:ea typeface="+mn-ea"/>
              </a:defRPr>
            </a:lvl3pPr>
            <a:lvl4pPr marL="1600200" indent="-228600" algn="l" rtl="0" eaLnBrk="0" fontAlgn="base" hangingPunct="0">
              <a:spcBef>
                <a:spcPct val="20000"/>
              </a:spcBef>
              <a:spcAft>
                <a:spcPct val="0"/>
              </a:spcAft>
              <a:buSzPct val="90000"/>
              <a:buFont typeface="Wingdings" pitchFamily="-105"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SzPct val="90000"/>
              <a:buFont typeface="Wingdings" pitchFamily="-105" charset="2"/>
              <a:buChar char=""/>
              <a:defRPr sz="2000">
                <a:solidFill>
                  <a:schemeClr val="tx1"/>
                </a:solidFill>
                <a:latin typeface="+mn-lt"/>
                <a:ea typeface="+mn-ea"/>
              </a:defRPr>
            </a:lvl5pPr>
            <a:lvl6pPr marL="2514600" indent="-228600" algn="l" rtl="0" fontAlgn="base">
              <a:spcBef>
                <a:spcPct val="20000"/>
              </a:spcBef>
              <a:spcAft>
                <a:spcPct val="0"/>
              </a:spcAft>
              <a:buClr>
                <a:schemeClr val="bg2"/>
              </a:buClr>
              <a:buSzPct val="90000"/>
              <a:buFont typeface="Wingdings" pitchFamily="29" charset="2"/>
              <a:buChar char=""/>
              <a:defRPr sz="2000">
                <a:solidFill>
                  <a:schemeClr val="tx1"/>
                </a:solidFill>
                <a:latin typeface="+mn-lt"/>
                <a:ea typeface="+mn-ea"/>
              </a:defRPr>
            </a:lvl6pPr>
            <a:lvl7pPr marL="2971800" indent="-228600" algn="l" rtl="0" fontAlgn="base">
              <a:spcBef>
                <a:spcPct val="20000"/>
              </a:spcBef>
              <a:spcAft>
                <a:spcPct val="0"/>
              </a:spcAft>
              <a:buClr>
                <a:schemeClr val="bg2"/>
              </a:buClr>
              <a:buSzPct val="90000"/>
              <a:buFont typeface="Wingdings" pitchFamily="29" charset="2"/>
              <a:buChar char=""/>
              <a:defRPr sz="2000">
                <a:solidFill>
                  <a:schemeClr val="tx1"/>
                </a:solidFill>
                <a:latin typeface="+mn-lt"/>
                <a:ea typeface="+mn-ea"/>
              </a:defRPr>
            </a:lvl7pPr>
            <a:lvl8pPr marL="3429000" indent="-228600" algn="l" rtl="0" fontAlgn="base">
              <a:spcBef>
                <a:spcPct val="20000"/>
              </a:spcBef>
              <a:spcAft>
                <a:spcPct val="0"/>
              </a:spcAft>
              <a:buClr>
                <a:schemeClr val="bg2"/>
              </a:buClr>
              <a:buSzPct val="90000"/>
              <a:buFont typeface="Wingdings" pitchFamily="29" charset="2"/>
              <a:buChar char=""/>
              <a:defRPr sz="2000">
                <a:solidFill>
                  <a:schemeClr val="tx1"/>
                </a:solidFill>
                <a:latin typeface="+mn-lt"/>
                <a:ea typeface="+mn-ea"/>
              </a:defRPr>
            </a:lvl8pPr>
            <a:lvl9pPr marL="3886200" indent="-228600" algn="l" rtl="0" fontAlgn="base">
              <a:spcBef>
                <a:spcPct val="20000"/>
              </a:spcBef>
              <a:spcAft>
                <a:spcPct val="0"/>
              </a:spcAft>
              <a:buClr>
                <a:schemeClr val="bg2"/>
              </a:buClr>
              <a:buSzPct val="90000"/>
              <a:buFont typeface="Wingdings" pitchFamily="29" charset="2"/>
              <a:buChar char=""/>
              <a:defRPr sz="2000">
                <a:solidFill>
                  <a:schemeClr val="tx1"/>
                </a:solidFill>
                <a:latin typeface="+mn-lt"/>
                <a:ea typeface="+mn-ea"/>
              </a:defRPr>
            </a:lvl9pPr>
          </a:lstStyle>
          <a:p>
            <a:r>
              <a:rPr lang="en-US" smtClean="0"/>
              <a:t>If a signal (function) is periodic, f(t) = f(t+p), it is a sum of sine functions:</a:t>
            </a:r>
            <a:endParaRPr lang="en-US" dirty="0"/>
          </a:p>
        </p:txBody>
      </p:sp>
      <p:pic>
        <p:nvPicPr>
          <p:cNvPr id="7" name="Picture 6" descr="Screen Shot 2014-11-03 at 5.23.09 PM.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0" y="3429000"/>
            <a:ext cx="5943600" cy="165415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685800" y="609600"/>
            <a:ext cx="7772400" cy="1143000"/>
          </a:xfrm>
        </p:spPr>
        <p:txBody>
          <a:bodyPr/>
          <a:lstStyle/>
          <a:p>
            <a:r>
              <a:rPr lang="en-US" dirty="0" smtClean="0"/>
              <a:t>Fourier series and integrals</a:t>
            </a:r>
            <a:endParaRPr lang="en-US" dirty="0"/>
          </a:p>
        </p:txBody>
      </p:sp>
      <p:sp>
        <p:nvSpPr>
          <p:cNvPr id="9" name="Content Placeholder 2"/>
          <p:cNvSpPr txBox="1">
            <a:spLocks/>
          </p:cNvSpPr>
          <p:nvPr/>
        </p:nvSpPr>
        <p:spPr>
          <a:xfrm>
            <a:off x="685800" y="1981200"/>
            <a:ext cx="7772400" cy="4114800"/>
          </a:xfrm>
          <a:prstGeom prst="rect">
            <a:avLst/>
          </a:prstGeom>
        </p:spPr>
        <p:txBody>
          <a:bodyPr/>
          <a:lstStyle>
            <a:lvl1pPr marL="342900" indent="-342900" algn="l" rtl="0" eaLnBrk="0" fontAlgn="base" hangingPunct="0">
              <a:spcBef>
                <a:spcPct val="20000"/>
              </a:spcBef>
              <a:spcAft>
                <a:spcPct val="0"/>
              </a:spcAft>
              <a:buClr>
                <a:schemeClr val="accent2"/>
              </a:buClr>
              <a:buSzPct val="90000"/>
              <a:buFont typeface="Wingdings" pitchFamily="-105"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90000"/>
              <a:buFont typeface="Wingdings" pitchFamily="-105"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90000"/>
              <a:buFont typeface="Wingdings" pitchFamily="-105" charset="2"/>
              <a:buChar char=""/>
              <a:defRPr sz="2400">
                <a:solidFill>
                  <a:schemeClr val="tx1"/>
                </a:solidFill>
                <a:latin typeface="+mn-lt"/>
                <a:ea typeface="+mn-ea"/>
              </a:defRPr>
            </a:lvl3pPr>
            <a:lvl4pPr marL="1600200" indent="-228600" algn="l" rtl="0" eaLnBrk="0" fontAlgn="base" hangingPunct="0">
              <a:spcBef>
                <a:spcPct val="20000"/>
              </a:spcBef>
              <a:spcAft>
                <a:spcPct val="0"/>
              </a:spcAft>
              <a:buSzPct val="90000"/>
              <a:buFont typeface="Wingdings" pitchFamily="-105"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SzPct val="90000"/>
              <a:buFont typeface="Wingdings" pitchFamily="-105" charset="2"/>
              <a:buChar char=""/>
              <a:defRPr sz="2000">
                <a:solidFill>
                  <a:schemeClr val="tx1"/>
                </a:solidFill>
                <a:latin typeface="+mn-lt"/>
                <a:ea typeface="+mn-ea"/>
              </a:defRPr>
            </a:lvl5pPr>
            <a:lvl6pPr marL="2514600" indent="-228600" algn="l" rtl="0" fontAlgn="base">
              <a:spcBef>
                <a:spcPct val="20000"/>
              </a:spcBef>
              <a:spcAft>
                <a:spcPct val="0"/>
              </a:spcAft>
              <a:buClr>
                <a:schemeClr val="bg2"/>
              </a:buClr>
              <a:buSzPct val="90000"/>
              <a:buFont typeface="Wingdings" pitchFamily="29" charset="2"/>
              <a:buChar char=""/>
              <a:defRPr sz="2000">
                <a:solidFill>
                  <a:schemeClr val="tx1"/>
                </a:solidFill>
                <a:latin typeface="+mn-lt"/>
                <a:ea typeface="+mn-ea"/>
              </a:defRPr>
            </a:lvl6pPr>
            <a:lvl7pPr marL="2971800" indent="-228600" algn="l" rtl="0" fontAlgn="base">
              <a:spcBef>
                <a:spcPct val="20000"/>
              </a:spcBef>
              <a:spcAft>
                <a:spcPct val="0"/>
              </a:spcAft>
              <a:buClr>
                <a:schemeClr val="bg2"/>
              </a:buClr>
              <a:buSzPct val="90000"/>
              <a:buFont typeface="Wingdings" pitchFamily="29" charset="2"/>
              <a:buChar char=""/>
              <a:defRPr sz="2000">
                <a:solidFill>
                  <a:schemeClr val="tx1"/>
                </a:solidFill>
                <a:latin typeface="+mn-lt"/>
                <a:ea typeface="+mn-ea"/>
              </a:defRPr>
            </a:lvl7pPr>
            <a:lvl8pPr marL="3429000" indent="-228600" algn="l" rtl="0" fontAlgn="base">
              <a:spcBef>
                <a:spcPct val="20000"/>
              </a:spcBef>
              <a:spcAft>
                <a:spcPct val="0"/>
              </a:spcAft>
              <a:buClr>
                <a:schemeClr val="bg2"/>
              </a:buClr>
              <a:buSzPct val="90000"/>
              <a:buFont typeface="Wingdings" pitchFamily="29" charset="2"/>
              <a:buChar char=""/>
              <a:defRPr sz="2000">
                <a:solidFill>
                  <a:schemeClr val="tx1"/>
                </a:solidFill>
                <a:latin typeface="+mn-lt"/>
                <a:ea typeface="+mn-ea"/>
              </a:defRPr>
            </a:lvl8pPr>
            <a:lvl9pPr marL="3886200" indent="-228600" algn="l" rtl="0" fontAlgn="base">
              <a:spcBef>
                <a:spcPct val="20000"/>
              </a:spcBef>
              <a:spcAft>
                <a:spcPct val="0"/>
              </a:spcAft>
              <a:buClr>
                <a:schemeClr val="bg2"/>
              </a:buClr>
              <a:buSzPct val="90000"/>
              <a:buFont typeface="Wingdings" pitchFamily="29" charset="2"/>
              <a:buChar char=""/>
              <a:defRPr sz="2000">
                <a:solidFill>
                  <a:schemeClr val="tx1"/>
                </a:solidFill>
                <a:latin typeface="+mn-lt"/>
                <a:ea typeface="+mn-ea"/>
              </a:defRPr>
            </a:lvl9pPr>
          </a:lstStyle>
          <a:p>
            <a:r>
              <a:rPr lang="en-US" smtClean="0"/>
              <a:t>An arbitrary signal (say, square-integrable) is still an integral:</a:t>
            </a:r>
            <a:endParaRPr lang="en-US" dirty="0"/>
          </a:p>
        </p:txBody>
      </p:sp>
      <p:pic>
        <p:nvPicPr>
          <p:cNvPr id="10" name="Picture 9" descr="Screen Shot 2014-11-03 at 5.23.13 PM.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74750" y="3429000"/>
            <a:ext cx="6750050" cy="1482441"/>
          </a:xfrm>
          <a:prstGeom prst="rect">
            <a:avLst/>
          </a:prstGeom>
        </p:spPr>
      </p:pic>
    </p:spTree>
    <p:extLst>
      <p:ext uri="{BB962C8B-B14F-4D97-AF65-F5344CB8AC3E}">
        <p14:creationId xmlns:p14="http://schemas.microsoft.com/office/powerpoint/2010/main" val="61954862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685800" y="609600"/>
            <a:ext cx="7772400" cy="1143000"/>
          </a:xfrm>
        </p:spPr>
        <p:txBody>
          <a:bodyPr/>
          <a:lstStyle/>
          <a:p>
            <a:r>
              <a:rPr lang="en-US" dirty="0" smtClean="0"/>
              <a:t>Fourier series and integrals</a:t>
            </a:r>
            <a:endParaRPr lang="en-US" dirty="0"/>
          </a:p>
        </p:txBody>
      </p:sp>
      <p:sp>
        <p:nvSpPr>
          <p:cNvPr id="7" name="Content Placeholder 2"/>
          <p:cNvSpPr txBox="1">
            <a:spLocks/>
          </p:cNvSpPr>
          <p:nvPr/>
        </p:nvSpPr>
        <p:spPr>
          <a:xfrm>
            <a:off x="685800" y="1981200"/>
            <a:ext cx="7772400" cy="4114800"/>
          </a:xfrm>
          <a:prstGeom prst="rect">
            <a:avLst/>
          </a:prstGeom>
        </p:spPr>
        <p:txBody>
          <a:bodyPr/>
          <a:lstStyle>
            <a:lvl1pPr marL="342900" indent="-342900" algn="l" rtl="0" eaLnBrk="0" fontAlgn="base" hangingPunct="0">
              <a:spcBef>
                <a:spcPct val="20000"/>
              </a:spcBef>
              <a:spcAft>
                <a:spcPct val="0"/>
              </a:spcAft>
              <a:buClr>
                <a:schemeClr val="accent2"/>
              </a:buClr>
              <a:buSzPct val="90000"/>
              <a:buFont typeface="Wingdings" pitchFamily="-105"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90000"/>
              <a:buFont typeface="Wingdings" pitchFamily="-105"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90000"/>
              <a:buFont typeface="Wingdings" pitchFamily="-105" charset="2"/>
              <a:buChar char=""/>
              <a:defRPr sz="2400">
                <a:solidFill>
                  <a:schemeClr val="tx1"/>
                </a:solidFill>
                <a:latin typeface="+mn-lt"/>
                <a:ea typeface="+mn-ea"/>
              </a:defRPr>
            </a:lvl3pPr>
            <a:lvl4pPr marL="1600200" indent="-228600" algn="l" rtl="0" eaLnBrk="0" fontAlgn="base" hangingPunct="0">
              <a:spcBef>
                <a:spcPct val="20000"/>
              </a:spcBef>
              <a:spcAft>
                <a:spcPct val="0"/>
              </a:spcAft>
              <a:buSzPct val="90000"/>
              <a:buFont typeface="Wingdings" pitchFamily="-105"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SzPct val="90000"/>
              <a:buFont typeface="Wingdings" pitchFamily="-105" charset="2"/>
              <a:buChar char=""/>
              <a:defRPr sz="2000">
                <a:solidFill>
                  <a:schemeClr val="tx1"/>
                </a:solidFill>
                <a:latin typeface="+mn-lt"/>
                <a:ea typeface="+mn-ea"/>
              </a:defRPr>
            </a:lvl5pPr>
            <a:lvl6pPr marL="2514600" indent="-228600" algn="l" rtl="0" fontAlgn="base">
              <a:spcBef>
                <a:spcPct val="20000"/>
              </a:spcBef>
              <a:spcAft>
                <a:spcPct val="0"/>
              </a:spcAft>
              <a:buClr>
                <a:schemeClr val="bg2"/>
              </a:buClr>
              <a:buSzPct val="90000"/>
              <a:buFont typeface="Wingdings" pitchFamily="29" charset="2"/>
              <a:buChar char=""/>
              <a:defRPr sz="2000">
                <a:solidFill>
                  <a:schemeClr val="tx1"/>
                </a:solidFill>
                <a:latin typeface="+mn-lt"/>
                <a:ea typeface="+mn-ea"/>
              </a:defRPr>
            </a:lvl6pPr>
            <a:lvl7pPr marL="2971800" indent="-228600" algn="l" rtl="0" fontAlgn="base">
              <a:spcBef>
                <a:spcPct val="20000"/>
              </a:spcBef>
              <a:spcAft>
                <a:spcPct val="0"/>
              </a:spcAft>
              <a:buClr>
                <a:schemeClr val="bg2"/>
              </a:buClr>
              <a:buSzPct val="90000"/>
              <a:buFont typeface="Wingdings" pitchFamily="29" charset="2"/>
              <a:buChar char=""/>
              <a:defRPr sz="2000">
                <a:solidFill>
                  <a:schemeClr val="tx1"/>
                </a:solidFill>
                <a:latin typeface="+mn-lt"/>
                <a:ea typeface="+mn-ea"/>
              </a:defRPr>
            </a:lvl7pPr>
            <a:lvl8pPr marL="3429000" indent="-228600" algn="l" rtl="0" fontAlgn="base">
              <a:spcBef>
                <a:spcPct val="20000"/>
              </a:spcBef>
              <a:spcAft>
                <a:spcPct val="0"/>
              </a:spcAft>
              <a:buClr>
                <a:schemeClr val="bg2"/>
              </a:buClr>
              <a:buSzPct val="90000"/>
              <a:buFont typeface="Wingdings" pitchFamily="29" charset="2"/>
              <a:buChar char=""/>
              <a:defRPr sz="2000">
                <a:solidFill>
                  <a:schemeClr val="tx1"/>
                </a:solidFill>
                <a:latin typeface="+mn-lt"/>
                <a:ea typeface="+mn-ea"/>
              </a:defRPr>
            </a:lvl8pPr>
            <a:lvl9pPr marL="3886200" indent="-228600" algn="l" rtl="0" fontAlgn="base">
              <a:spcBef>
                <a:spcPct val="20000"/>
              </a:spcBef>
              <a:spcAft>
                <a:spcPct val="0"/>
              </a:spcAft>
              <a:buClr>
                <a:schemeClr val="bg2"/>
              </a:buClr>
              <a:buSzPct val="90000"/>
              <a:buFont typeface="Wingdings" pitchFamily="29" charset="2"/>
              <a:buChar char=""/>
              <a:defRPr sz="2000">
                <a:solidFill>
                  <a:schemeClr val="tx1"/>
                </a:solidFill>
                <a:latin typeface="+mn-lt"/>
                <a:ea typeface="+mn-ea"/>
              </a:defRPr>
            </a:lvl9pPr>
          </a:lstStyle>
          <a:p>
            <a:r>
              <a:rPr lang="en-US" dirty="0" smtClean="0"/>
              <a:t>Moreover, given the signal, the formula for the coefficients is remarkably simple: </a:t>
            </a:r>
          </a:p>
        </p:txBody>
      </p:sp>
      <p:pic>
        <p:nvPicPr>
          <p:cNvPr id="12" name="Picture 11" descr="Screen Shot 2014-11-03 at 5.23.16 PM.png"/>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166" t="2720" r="5416" b="57835"/>
          <a:stretch/>
        </p:blipFill>
        <p:spPr>
          <a:xfrm>
            <a:off x="1752600" y="3657600"/>
            <a:ext cx="5511800" cy="1104900"/>
          </a:xfrm>
          <a:prstGeom prst="rect">
            <a:avLst/>
          </a:prstGeom>
        </p:spPr>
      </p:pic>
      <p:pic>
        <p:nvPicPr>
          <p:cNvPr id="13" name="Picture 12" descr="Screen Shot 2014-11-03 at 5.23.16 PM.png"/>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53953"/>
          <a:stretch/>
        </p:blipFill>
        <p:spPr>
          <a:xfrm>
            <a:off x="1371600" y="5105400"/>
            <a:ext cx="6096000" cy="1289863"/>
          </a:xfrm>
          <a:prstGeom prst="rect">
            <a:avLst/>
          </a:prstGeom>
        </p:spPr>
      </p:pic>
    </p:spTree>
    <p:extLst>
      <p:ext uri="{BB962C8B-B14F-4D97-AF65-F5344CB8AC3E}">
        <p14:creationId xmlns:p14="http://schemas.microsoft.com/office/powerpoint/2010/main" val="310678785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rgbClr val="0C9E1F"/>
                </a:solidFill>
              </a:rPr>
              <a:t>A recent trend in “data mining”</a:t>
            </a:r>
            <a:endParaRPr lang="en-US" sz="3600" b="1" dirty="0">
              <a:solidFill>
                <a:srgbClr val="0C9E1F"/>
              </a:solidFill>
            </a:endParaRPr>
          </a:p>
        </p:txBody>
      </p:sp>
      <p:sp>
        <p:nvSpPr>
          <p:cNvPr id="3" name="Content Placeholder 2"/>
          <p:cNvSpPr>
            <a:spLocks noGrp="1"/>
          </p:cNvSpPr>
          <p:nvPr>
            <p:ph idx="1"/>
          </p:nvPr>
        </p:nvSpPr>
        <p:spPr/>
        <p:txBody>
          <a:bodyPr/>
          <a:lstStyle/>
          <a:p>
            <a:r>
              <a:rPr lang="en-US" i="1" dirty="0" smtClean="0">
                <a:solidFill>
                  <a:srgbClr val="0C9E1F"/>
                </a:solidFill>
              </a:rPr>
              <a:t>Turn it into music and listen.  You could hear about “</a:t>
            </a:r>
            <a:r>
              <a:rPr lang="en-US" i="1" dirty="0" err="1" smtClean="0">
                <a:solidFill>
                  <a:srgbClr val="0C9E1F"/>
                </a:solidFill>
              </a:rPr>
              <a:t>sonification</a:t>
            </a:r>
            <a:r>
              <a:rPr lang="en-US" i="1" dirty="0" smtClean="0">
                <a:solidFill>
                  <a:srgbClr val="0C9E1F"/>
                </a:solidFill>
              </a:rPr>
              <a:t>,” </a:t>
            </a:r>
            <a:r>
              <a:rPr lang="en-US" i="1" dirty="0">
                <a:solidFill>
                  <a:srgbClr val="0C9E1F"/>
                </a:solidFill>
              </a:rPr>
              <a:t>example </a:t>
            </a:r>
            <a:r>
              <a:rPr lang="en-US" i="1" dirty="0" smtClean="0">
                <a:solidFill>
                  <a:srgbClr val="0C9E1F"/>
                </a:solidFill>
              </a:rPr>
              <a:t>in a</a:t>
            </a:r>
            <a:r>
              <a:rPr lang="en-US" i="1" dirty="0" smtClean="0">
                <a:solidFill>
                  <a:srgbClr val="0C9E1F"/>
                </a:solidFill>
                <a:hlinkClick r:id="rId3"/>
              </a:rPr>
              <a:t> BBC report</a:t>
            </a:r>
            <a:r>
              <a:rPr lang="en-US" i="1" dirty="0" smtClean="0">
                <a:solidFill>
                  <a:srgbClr val="0C9E1F"/>
                </a:solidFill>
              </a:rPr>
              <a:t>.</a:t>
            </a:r>
            <a:endParaRPr lang="en-US" i="1" dirty="0">
              <a:solidFill>
                <a:srgbClr val="0C9E1F"/>
              </a:solidFill>
            </a:endParaRPr>
          </a:p>
        </p:txBody>
      </p:sp>
    </p:spTree>
    <p:extLst>
      <p:ext uri="{BB962C8B-B14F-4D97-AF65-F5344CB8AC3E}">
        <p14:creationId xmlns:p14="http://schemas.microsoft.com/office/powerpoint/2010/main" val="231731426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phere">
  <a:themeElements>
    <a:clrScheme name="Sphere 2">
      <a:dk1>
        <a:srgbClr val="000000"/>
      </a:dk1>
      <a:lt1>
        <a:srgbClr val="FFFFFF"/>
      </a:lt1>
      <a:dk2>
        <a:srgbClr val="000000"/>
      </a:dk2>
      <a:lt2>
        <a:srgbClr val="808080"/>
      </a:lt2>
      <a:accent1>
        <a:srgbClr val="FFFF66"/>
      </a:accent1>
      <a:accent2>
        <a:srgbClr val="004080"/>
      </a:accent2>
      <a:accent3>
        <a:srgbClr val="FFFFFF"/>
      </a:accent3>
      <a:accent4>
        <a:srgbClr val="000000"/>
      </a:accent4>
      <a:accent5>
        <a:srgbClr val="FFFFB8"/>
      </a:accent5>
      <a:accent6>
        <a:srgbClr val="003973"/>
      </a:accent6>
      <a:hlink>
        <a:srgbClr val="008040"/>
      </a:hlink>
      <a:folHlink>
        <a:srgbClr val="800000"/>
      </a:folHlink>
    </a:clrScheme>
    <a:fontScheme name="Sphere">
      <a:majorFont>
        <a:latin typeface="Trebuchet MS"/>
        <a:ea typeface="ＭＳ Ｐゴシック"/>
        <a:cs typeface="ＭＳ Ｐゴシック"/>
      </a:majorFont>
      <a:minorFont>
        <a:latin typeface="Trebuchet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29" charset="0"/>
            <a:ea typeface="ＭＳ Ｐゴシック" pitchFamily="29" charset="-128"/>
            <a:cs typeface="ＭＳ Ｐゴシック" pitchFamily="29"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29" charset="0"/>
            <a:ea typeface="ＭＳ Ｐゴシック" pitchFamily="29" charset="-128"/>
            <a:cs typeface="ＭＳ Ｐゴシック" pitchFamily="29" charset="-128"/>
          </a:defRPr>
        </a:defPPr>
      </a:lstStyle>
    </a:lnDef>
  </a:objectDefaults>
  <a:extraClrSchemeLst>
    <a:extraClrScheme>
      <a:clrScheme name="Sphe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phere 2">
        <a:dk1>
          <a:srgbClr val="000000"/>
        </a:dk1>
        <a:lt1>
          <a:srgbClr val="FFFFFF"/>
        </a:lt1>
        <a:dk2>
          <a:srgbClr val="000000"/>
        </a:dk2>
        <a:lt2>
          <a:srgbClr val="808080"/>
        </a:lt2>
        <a:accent1>
          <a:srgbClr val="FFFF66"/>
        </a:accent1>
        <a:accent2>
          <a:srgbClr val="004080"/>
        </a:accent2>
        <a:accent3>
          <a:srgbClr val="FFFFFF"/>
        </a:accent3>
        <a:accent4>
          <a:srgbClr val="000000"/>
        </a:accent4>
        <a:accent5>
          <a:srgbClr val="FFFFB8"/>
        </a:accent5>
        <a:accent6>
          <a:srgbClr val="003973"/>
        </a:accent6>
        <a:hlink>
          <a:srgbClr val="00804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math11167:Applications:Microsoft Office 2004:Templates:Presentations:Designs:Alchemy</Template>
  <TotalTime>12614</TotalTime>
  <Words>1659</Words>
  <Application>Microsoft Macintosh PowerPoint</Application>
  <PresentationFormat>On-screen Show (4:3)</PresentationFormat>
  <Paragraphs>127</Paragraphs>
  <Slides>51</Slides>
  <Notes>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Sphere</vt:lpstr>
      <vt:lpstr>Can one hear the shape of Information?</vt:lpstr>
      <vt:lpstr>Can one hear the shape of Information?</vt:lpstr>
      <vt:lpstr>An insight of Joseph Fourier</vt:lpstr>
      <vt:lpstr>An insight of Joseph Fourier</vt:lpstr>
      <vt:lpstr>An insight of Joseph Fourier</vt:lpstr>
      <vt:lpstr>Fourier series and integrals</vt:lpstr>
      <vt:lpstr>Fourier series and integrals</vt:lpstr>
      <vt:lpstr>Fourier series and integrals</vt:lpstr>
      <vt:lpstr>A recent trend in “data mining”</vt:lpstr>
      <vt:lpstr>A recent trend in “data mining”</vt:lpstr>
      <vt:lpstr>A recent trend in “data mining”</vt:lpstr>
      <vt:lpstr>PowerPoint Presentation</vt:lpstr>
      <vt:lpstr>Examples of sonification</vt:lpstr>
      <vt:lpstr>A recent trend in “data mining”</vt:lpstr>
      <vt:lpstr>A recent trend in “data mining”</vt:lpstr>
      <vt:lpstr>PowerPoint Presentation</vt:lpstr>
      <vt:lpstr>How are sounds produced?</vt:lpstr>
      <vt:lpstr>Shapes of musical instruments</vt:lpstr>
      <vt:lpstr>How are sounds produced?</vt:lpstr>
      <vt:lpstr>How are sounds produced?</vt:lpstr>
      <vt:lpstr>Wave forms of a vibrating string</vt:lpstr>
      <vt:lpstr>How are sounds produced?</vt:lpstr>
      <vt:lpstr>Shapes of musical instruments</vt:lpstr>
      <vt:lpstr>What do eigenvalues tell us about shapes?</vt:lpstr>
      <vt:lpstr>What do eigenvalues tell us about shapes?</vt:lpstr>
      <vt:lpstr>What do eigenvalues tell us about shapes?</vt:lpstr>
      <vt:lpstr>So, can one hear  the shape of a drum?</vt:lpstr>
      <vt:lpstr>Depending on your beliefs…</vt:lpstr>
      <vt:lpstr>Depending on your beliefs…</vt:lpstr>
      <vt:lpstr>Shapes of musical instruments</vt:lpstr>
      <vt:lpstr>What about network data, as encoded in a combinatorial graph?</vt:lpstr>
      <vt:lpstr>What about network data, as encoded in a combinatorial graph?</vt:lpstr>
      <vt:lpstr>What about network data, as encoded in a combinatorial graph?</vt:lpstr>
      <vt:lpstr>What about network data, as encoded in a combinatorial graph?</vt:lpstr>
      <vt:lpstr>Let the graph vibrate, and listen to it!</vt:lpstr>
      <vt:lpstr>Let the graph vibrate, and listen to it!</vt:lpstr>
      <vt:lpstr>Let the graph vibrate, and listen to it!</vt:lpstr>
      <vt:lpstr>Let the graph vibrate, and listen to it!</vt:lpstr>
      <vt:lpstr>PowerPoint Presentation</vt:lpstr>
      <vt:lpstr>PowerPoint Presentation</vt:lpstr>
      <vt:lpstr>Dimension and complexity</vt:lpstr>
      <vt:lpstr>Is dimension (complexity) something that one can hear?</vt:lpstr>
      <vt:lpstr>Dimension and complexity</vt:lpstr>
      <vt:lpstr>Dimension and complexity</vt:lpstr>
      <vt:lpstr>Dimension and complexity</vt:lpstr>
      <vt:lpstr>Dimension and complexity</vt:lpstr>
      <vt:lpstr>Dimension and complexity</vt:lpstr>
      <vt:lpstr>Dimension and complexity</vt:lpstr>
      <vt:lpstr>A deeper look at the statistics of spectra:</vt:lpstr>
      <vt:lpstr>PowerPoint Presentation</vt:lpstr>
      <vt:lpstr>PowerPoint Presentation</vt:lpstr>
    </vt:vector>
  </TitlesOfParts>
  <Company>School of Mathematics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on vectors</dc:title>
  <dc:creator>School of Mathematics</dc:creator>
  <cp:lastModifiedBy>Evans Harrell</cp:lastModifiedBy>
  <cp:revision>410</cp:revision>
  <cp:lastPrinted>2012-11-20T19:44:54Z</cp:lastPrinted>
  <dcterms:created xsi:type="dcterms:W3CDTF">2014-11-04T21:15:44Z</dcterms:created>
  <dcterms:modified xsi:type="dcterms:W3CDTF">2015-10-27T21:11:06Z</dcterms:modified>
</cp:coreProperties>
</file>